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9" r:id="rId3"/>
    <p:sldId id="279" r:id="rId4"/>
    <p:sldId id="258" r:id="rId5"/>
    <p:sldId id="291" r:id="rId6"/>
    <p:sldId id="292" r:id="rId7"/>
    <p:sldId id="266" r:id="rId8"/>
    <p:sldId id="281" r:id="rId9"/>
    <p:sldId id="271" r:id="rId10"/>
    <p:sldId id="293" r:id="rId11"/>
    <p:sldId id="289" r:id="rId12"/>
    <p:sldId id="295" r:id="rId13"/>
    <p:sldId id="296" r:id="rId14"/>
    <p:sldId id="298" r:id="rId15"/>
    <p:sldId id="272" r:id="rId16"/>
    <p:sldId id="297" r:id="rId17"/>
    <p:sldId id="283" r:id="rId18"/>
    <p:sldId id="286" r:id="rId19"/>
  </p:sldIdLst>
  <p:sldSz cx="9144000" cy="5143500" type="screen16x9"/>
  <p:notesSz cx="6858000" cy="9144000"/>
  <p:embeddedFontLst>
    <p:embeddedFont>
      <p:font typeface="Bebas Neu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IBM Plex Sans Condensed" panose="020B050605020300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over-BCC" initials="H" lastIdx="1" clrIdx="0">
    <p:extLst>
      <p:ext uri="{19B8F6BF-5375-455C-9EA6-DF929625EA0E}">
        <p15:presenceInfo xmlns:p15="http://schemas.microsoft.com/office/powerpoint/2012/main" userId="Hanover-BC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73070" autoAdjust="0"/>
  </p:normalViewPr>
  <p:slideViewPr>
    <p:cSldViewPr snapToGrid="0">
      <p:cViewPr varScale="1">
        <p:scale>
          <a:sx n="76" d="100"/>
          <a:sy n="76" d="100"/>
        </p:scale>
        <p:origin x="9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 Simmonds" userId="8a374ab8-15af-4ef6-ae20-6f0781c560e7" providerId="ADAL" clId="{27E0796F-602C-4164-A991-412B630044A7}"/>
    <pc:docChg chg="modSld">
      <pc:chgData name="Georgia Simmonds" userId="8a374ab8-15af-4ef6-ae20-6f0781c560e7" providerId="ADAL" clId="{27E0796F-602C-4164-A991-412B630044A7}" dt="2022-02-14T13:57:38.658" v="0" actId="1076"/>
      <pc:docMkLst>
        <pc:docMk/>
      </pc:docMkLst>
      <pc:sldChg chg="modSp mod">
        <pc:chgData name="Georgia Simmonds" userId="8a374ab8-15af-4ef6-ae20-6f0781c560e7" providerId="ADAL" clId="{27E0796F-602C-4164-A991-412B630044A7}" dt="2022-02-14T13:57:38.658" v="0" actId="1076"/>
        <pc:sldMkLst>
          <pc:docMk/>
          <pc:sldMk cId="3509911010" sldId="295"/>
        </pc:sldMkLst>
        <pc:spChg chg="mod">
          <ac:chgData name="Georgia Simmonds" userId="8a374ab8-15af-4ef6-ae20-6f0781c560e7" providerId="ADAL" clId="{27E0796F-602C-4164-A991-412B630044A7}" dt="2022-02-14T13:57:38.658" v="0" actId="1076"/>
          <ac:spMkLst>
            <pc:docMk/>
            <pc:sldMk cId="3509911010" sldId="295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ECH\Downloads\JaQIC\December%20Run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ECH\Downloads\JaQIC\December%20Ru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JM" sz="1800" b="1"/>
              <a:t>Sav Hospital's Uptake and Suppression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Sav!$A$2</c:f>
              <c:strCache>
                <c:ptCount val="1"/>
                <c:pt idx="0">
                  <c:v>On Treatment Uptake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86-4328-B0ED-E9AB2F864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Sav!$B$1:$O$1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Sav!$B$2:$O$2</c:f>
              <c:numCache>
                <c:formatCode>0%</c:formatCode>
                <c:ptCount val="14"/>
                <c:pt idx="0">
                  <c:v>0.77</c:v>
                </c:pt>
                <c:pt idx="1">
                  <c:v>0.8</c:v>
                </c:pt>
                <c:pt idx="2">
                  <c:v>0.78</c:v>
                </c:pt>
                <c:pt idx="3">
                  <c:v>0.82</c:v>
                </c:pt>
                <c:pt idx="4">
                  <c:v>0.77</c:v>
                </c:pt>
                <c:pt idx="5">
                  <c:v>0.76</c:v>
                </c:pt>
                <c:pt idx="6">
                  <c:v>0.81</c:v>
                </c:pt>
                <c:pt idx="7">
                  <c:v>0.93</c:v>
                </c:pt>
                <c:pt idx="8">
                  <c:v>0.93</c:v>
                </c:pt>
                <c:pt idx="9">
                  <c:v>0.91</c:v>
                </c:pt>
                <c:pt idx="10">
                  <c:v>0.93</c:v>
                </c:pt>
                <c:pt idx="11">
                  <c:v>0.94</c:v>
                </c:pt>
                <c:pt idx="12">
                  <c:v>0.94</c:v>
                </c:pt>
                <c:pt idx="1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2-4AB1-88B6-655BA6DD56F4}"/>
            </c:ext>
          </c:extLst>
        </c:ser>
        <c:ser>
          <c:idx val="1"/>
          <c:order val="1"/>
          <c:tx>
            <c:strRef>
              <c:f>Sav!$A$3</c:f>
              <c:strCache>
                <c:ptCount val="1"/>
                <c:pt idx="0">
                  <c:v>On Treatment Suppression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Sav!$B$1:$O$1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Sav!$B$3:$O$3</c:f>
              <c:numCache>
                <c:formatCode>0%</c:formatCode>
                <c:ptCount val="14"/>
                <c:pt idx="0">
                  <c:v>0.61</c:v>
                </c:pt>
                <c:pt idx="1">
                  <c:v>0.63</c:v>
                </c:pt>
                <c:pt idx="2">
                  <c:v>0.61</c:v>
                </c:pt>
                <c:pt idx="3">
                  <c:v>0.65</c:v>
                </c:pt>
                <c:pt idx="4">
                  <c:v>0.6</c:v>
                </c:pt>
                <c:pt idx="5">
                  <c:v>0.57999999999999996</c:v>
                </c:pt>
                <c:pt idx="6">
                  <c:v>0.68</c:v>
                </c:pt>
                <c:pt idx="7">
                  <c:v>0.76</c:v>
                </c:pt>
                <c:pt idx="8">
                  <c:v>0.77</c:v>
                </c:pt>
                <c:pt idx="9">
                  <c:v>0.68</c:v>
                </c:pt>
                <c:pt idx="10">
                  <c:v>0.67</c:v>
                </c:pt>
                <c:pt idx="11">
                  <c:v>0.64</c:v>
                </c:pt>
                <c:pt idx="12">
                  <c:v>0.64</c:v>
                </c:pt>
                <c:pt idx="1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02-4AB1-88B6-655BA6DD56F4}"/>
            </c:ext>
          </c:extLst>
        </c:ser>
        <c:ser>
          <c:idx val="2"/>
          <c:order val="2"/>
          <c:tx>
            <c:strRef>
              <c:f>Sav!$A$4</c:f>
              <c:strCache>
                <c:ptCount val="1"/>
                <c:pt idx="0">
                  <c:v>On Register Uptake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3"/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86-4328-B0ED-E9AB2F864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Sav!$B$1:$O$1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Sav!$B$4:$O$4</c:f>
              <c:numCache>
                <c:formatCode>0%</c:formatCode>
                <c:ptCount val="14"/>
                <c:pt idx="0">
                  <c:v>0.69</c:v>
                </c:pt>
                <c:pt idx="1">
                  <c:v>0.71</c:v>
                </c:pt>
                <c:pt idx="2">
                  <c:v>0.71</c:v>
                </c:pt>
                <c:pt idx="3">
                  <c:v>0.73</c:v>
                </c:pt>
                <c:pt idx="4">
                  <c:v>0.69</c:v>
                </c:pt>
                <c:pt idx="5">
                  <c:v>0.68</c:v>
                </c:pt>
                <c:pt idx="6">
                  <c:v>0.7</c:v>
                </c:pt>
                <c:pt idx="7">
                  <c:v>0.84</c:v>
                </c:pt>
                <c:pt idx="8">
                  <c:v>0.85</c:v>
                </c:pt>
                <c:pt idx="9">
                  <c:v>0.82</c:v>
                </c:pt>
                <c:pt idx="10">
                  <c:v>0.82</c:v>
                </c:pt>
                <c:pt idx="11">
                  <c:v>0.84</c:v>
                </c:pt>
                <c:pt idx="12">
                  <c:v>0.84</c:v>
                </c:pt>
                <c:pt idx="13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02-4AB1-88B6-655BA6DD56F4}"/>
            </c:ext>
          </c:extLst>
        </c:ser>
        <c:ser>
          <c:idx val="3"/>
          <c:order val="3"/>
          <c:tx>
            <c:strRef>
              <c:f>Sav!$A$5</c:f>
              <c:strCache>
                <c:ptCount val="1"/>
                <c:pt idx="0">
                  <c:v>On Register Suppression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Sav!$B$1:$O$1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Sav!$B$5:$O$5</c:f>
              <c:numCache>
                <c:formatCode>0%</c:formatCode>
                <c:ptCount val="14"/>
                <c:pt idx="0">
                  <c:v>0.53</c:v>
                </c:pt>
                <c:pt idx="1">
                  <c:v>0.54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0.53</c:v>
                </c:pt>
                <c:pt idx="5">
                  <c:v>0.52</c:v>
                </c:pt>
                <c:pt idx="6">
                  <c:v>0.54</c:v>
                </c:pt>
                <c:pt idx="7">
                  <c:v>0.67</c:v>
                </c:pt>
                <c:pt idx="8">
                  <c:v>0.69</c:v>
                </c:pt>
                <c:pt idx="9">
                  <c:v>0.6</c:v>
                </c:pt>
                <c:pt idx="10">
                  <c:v>0.57999999999999996</c:v>
                </c:pt>
                <c:pt idx="11">
                  <c:v>0.56999999999999995</c:v>
                </c:pt>
                <c:pt idx="12">
                  <c:v>0.56999999999999995</c:v>
                </c:pt>
                <c:pt idx="13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02-4AB1-88B6-655BA6DD56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7288432"/>
        <c:axId val="247290000"/>
      </c:lineChart>
      <c:catAx>
        <c:axId val="24728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90000"/>
        <c:crosses val="autoZero"/>
        <c:auto val="1"/>
        <c:lblAlgn val="ctr"/>
        <c:lblOffset val="100"/>
        <c:noMultiLvlLbl val="0"/>
      </c:catAx>
      <c:valAx>
        <c:axId val="24729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8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JM" sz="1800" b="1"/>
              <a:t>Duncans H/C Uptake and Suppression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Duncans!$A$2</c:f>
              <c:strCache>
                <c:ptCount val="1"/>
                <c:pt idx="0">
                  <c:v>On Treatment Uptake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rgbClr val="6DB9E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01-4C28-BFD9-D51D45D2D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400" b="0" i="0" u="none" strike="noStrike" kern="1200" baseline="0">
                    <a:solidFill>
                      <a:srgbClr val="6DB9E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Duncans!$B$1:$O$1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Duncans!$B$2:$O$2</c:f>
              <c:numCache>
                <c:formatCode>0%</c:formatCode>
                <c:ptCount val="14"/>
                <c:pt idx="0">
                  <c:v>0.9</c:v>
                </c:pt>
                <c:pt idx="1">
                  <c:v>0.91</c:v>
                </c:pt>
                <c:pt idx="2">
                  <c:v>0.95</c:v>
                </c:pt>
                <c:pt idx="3">
                  <c:v>0.97</c:v>
                </c:pt>
                <c:pt idx="4">
                  <c:v>0.91</c:v>
                </c:pt>
                <c:pt idx="5">
                  <c:v>0.92</c:v>
                </c:pt>
                <c:pt idx="6">
                  <c:v>0.94</c:v>
                </c:pt>
                <c:pt idx="7">
                  <c:v>0.99</c:v>
                </c:pt>
                <c:pt idx="8">
                  <c:v>0.97</c:v>
                </c:pt>
                <c:pt idx="9">
                  <c:v>0.93</c:v>
                </c:pt>
                <c:pt idx="10">
                  <c:v>0.96</c:v>
                </c:pt>
                <c:pt idx="11">
                  <c:v>0.94</c:v>
                </c:pt>
                <c:pt idx="12">
                  <c:v>0.93</c:v>
                </c:pt>
                <c:pt idx="1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B-44BB-803B-F5C88E16611E}"/>
            </c:ext>
          </c:extLst>
        </c:ser>
        <c:ser>
          <c:idx val="1"/>
          <c:order val="1"/>
          <c:tx>
            <c:strRef>
              <c:f>Duncans!$A$3</c:f>
              <c:strCache>
                <c:ptCount val="1"/>
                <c:pt idx="0">
                  <c:v>On Treatment Suppression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Duncans!$B$1:$O$1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Duncans!$B$3:$O$3</c:f>
              <c:numCache>
                <c:formatCode>0%</c:formatCode>
                <c:ptCount val="14"/>
                <c:pt idx="0">
                  <c:v>0.76</c:v>
                </c:pt>
                <c:pt idx="1">
                  <c:v>0.77</c:v>
                </c:pt>
                <c:pt idx="2">
                  <c:v>0.8</c:v>
                </c:pt>
                <c:pt idx="3">
                  <c:v>0.81</c:v>
                </c:pt>
                <c:pt idx="4">
                  <c:v>0.77</c:v>
                </c:pt>
                <c:pt idx="5">
                  <c:v>0.82</c:v>
                </c:pt>
                <c:pt idx="6">
                  <c:v>0.86</c:v>
                </c:pt>
                <c:pt idx="7">
                  <c:v>0.88</c:v>
                </c:pt>
                <c:pt idx="8">
                  <c:v>0.9</c:v>
                </c:pt>
                <c:pt idx="9">
                  <c:v>0.8</c:v>
                </c:pt>
                <c:pt idx="10">
                  <c:v>0.8</c:v>
                </c:pt>
                <c:pt idx="11">
                  <c:v>0.66</c:v>
                </c:pt>
                <c:pt idx="12">
                  <c:v>0.86</c:v>
                </c:pt>
                <c:pt idx="13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0B-44BB-803B-F5C88E16611E}"/>
            </c:ext>
          </c:extLst>
        </c:ser>
        <c:ser>
          <c:idx val="2"/>
          <c:order val="2"/>
          <c:tx>
            <c:strRef>
              <c:f>Duncans!$A$4</c:f>
              <c:strCache>
                <c:ptCount val="1"/>
                <c:pt idx="0">
                  <c:v>On Register Uptake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3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1-4C28-BFD9-D51D45D2D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Duncans!$B$1:$O$1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Duncans!$B$4:$O$4</c:f>
              <c:numCache>
                <c:formatCode>0%</c:formatCode>
                <c:ptCount val="14"/>
                <c:pt idx="0">
                  <c:v>0.88</c:v>
                </c:pt>
                <c:pt idx="1">
                  <c:v>0.9</c:v>
                </c:pt>
                <c:pt idx="2">
                  <c:v>0.94</c:v>
                </c:pt>
                <c:pt idx="3">
                  <c:v>0.96</c:v>
                </c:pt>
                <c:pt idx="4">
                  <c:v>0.9</c:v>
                </c:pt>
                <c:pt idx="5">
                  <c:v>0.91</c:v>
                </c:pt>
                <c:pt idx="6">
                  <c:v>0.94</c:v>
                </c:pt>
                <c:pt idx="7">
                  <c:v>0.97</c:v>
                </c:pt>
                <c:pt idx="8">
                  <c:v>0.95</c:v>
                </c:pt>
                <c:pt idx="9">
                  <c:v>0.91</c:v>
                </c:pt>
                <c:pt idx="10">
                  <c:v>0.9</c:v>
                </c:pt>
                <c:pt idx="11">
                  <c:v>0.92</c:v>
                </c:pt>
                <c:pt idx="12">
                  <c:v>0.9</c:v>
                </c:pt>
                <c:pt idx="1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0B-44BB-803B-F5C88E16611E}"/>
            </c:ext>
          </c:extLst>
        </c:ser>
        <c:ser>
          <c:idx val="3"/>
          <c:order val="3"/>
          <c:tx>
            <c:strRef>
              <c:f>Duncans!$A$5</c:f>
              <c:strCache>
                <c:ptCount val="1"/>
                <c:pt idx="0">
                  <c:v>On Register Suppression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Duncans!$B$1:$O$1</c:f>
              <c:strCache>
                <c:ptCount val="14"/>
                <c:pt idx="0">
                  <c:v>Nov-20</c:v>
                </c:pt>
                <c:pt idx="1">
                  <c:v>Dec-20</c:v>
                </c:pt>
                <c:pt idx="2">
                  <c:v>Jan-21</c:v>
                </c:pt>
                <c:pt idx="3">
                  <c:v>Feb-21</c:v>
                </c:pt>
                <c:pt idx="4">
                  <c:v>Mar-21</c:v>
                </c:pt>
                <c:pt idx="5">
                  <c:v>Apr-21</c:v>
                </c:pt>
                <c:pt idx="6">
                  <c:v>May-21</c:v>
                </c:pt>
                <c:pt idx="7">
                  <c:v>Jun-21</c:v>
                </c:pt>
                <c:pt idx="8">
                  <c:v>Jul-21</c:v>
                </c:pt>
                <c:pt idx="9">
                  <c:v>Aug-21</c:v>
                </c:pt>
                <c:pt idx="10">
                  <c:v>Sep-21</c:v>
                </c:pt>
                <c:pt idx="11">
                  <c:v>Oct-21</c:v>
                </c:pt>
                <c:pt idx="12">
                  <c:v>Nov-21</c:v>
                </c:pt>
                <c:pt idx="13">
                  <c:v>Dec-21</c:v>
                </c:pt>
              </c:strCache>
            </c:strRef>
          </c:cat>
          <c:val>
            <c:numRef>
              <c:f>Duncans!$B$5:$O$5</c:f>
              <c:numCache>
                <c:formatCode>0%</c:formatCode>
                <c:ptCount val="14"/>
                <c:pt idx="0">
                  <c:v>0.73</c:v>
                </c:pt>
                <c:pt idx="1">
                  <c:v>0.75</c:v>
                </c:pt>
                <c:pt idx="2">
                  <c:v>0.78</c:v>
                </c:pt>
                <c:pt idx="3">
                  <c:v>0.8</c:v>
                </c:pt>
                <c:pt idx="4">
                  <c:v>0.75</c:v>
                </c:pt>
                <c:pt idx="5">
                  <c:v>0.8</c:v>
                </c:pt>
                <c:pt idx="6">
                  <c:v>0.82</c:v>
                </c:pt>
                <c:pt idx="7">
                  <c:v>0.85</c:v>
                </c:pt>
                <c:pt idx="8">
                  <c:v>0.87</c:v>
                </c:pt>
                <c:pt idx="9">
                  <c:v>0.77</c:v>
                </c:pt>
                <c:pt idx="10">
                  <c:v>0.74</c:v>
                </c:pt>
                <c:pt idx="11">
                  <c:v>0.64</c:v>
                </c:pt>
                <c:pt idx="12">
                  <c:v>0.82</c:v>
                </c:pt>
                <c:pt idx="13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0B-44BB-803B-F5C88E1661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7291568"/>
        <c:axId val="247288824"/>
      </c:lineChart>
      <c:catAx>
        <c:axId val="24729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88824"/>
        <c:crosses val="autoZero"/>
        <c:auto val="1"/>
        <c:lblAlgn val="ctr"/>
        <c:lblOffset val="100"/>
        <c:noMultiLvlLbl val="0"/>
      </c:catAx>
      <c:valAx>
        <c:axId val="24728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9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58F85-76D4-42EA-81AA-2A85306E16C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89D00-A8AC-4824-9B17-8FC18A0952F4}">
      <dgm:prSet phldrT="[Text]"/>
      <dgm:spPr/>
      <dgm:t>
        <a:bodyPr/>
        <a:lstStyle/>
        <a:p>
          <a:r>
            <a:rPr lang="en-US" b="1" dirty="0"/>
            <a:t>1. Generate/ Update list of VL due</a:t>
          </a:r>
        </a:p>
      </dgm:t>
    </dgm:pt>
    <dgm:pt modelId="{ABC7FB8C-1313-4D6E-87F8-243472C545B7}" type="parTrans" cxnId="{A9ECFCA7-92B5-4492-ADBF-CBD6A0957F3D}">
      <dgm:prSet/>
      <dgm:spPr/>
      <dgm:t>
        <a:bodyPr/>
        <a:lstStyle/>
        <a:p>
          <a:endParaRPr lang="en-US" b="1"/>
        </a:p>
      </dgm:t>
    </dgm:pt>
    <dgm:pt modelId="{AC08DAD1-EA8B-4F8B-B70D-B5571BEC400B}" type="sibTrans" cxnId="{A9ECFCA7-92B5-4492-ADBF-CBD6A0957F3D}">
      <dgm:prSet/>
      <dgm:spPr>
        <a:ln w="57150"/>
      </dgm:spPr>
      <dgm:t>
        <a:bodyPr/>
        <a:lstStyle/>
        <a:p>
          <a:endParaRPr lang="en-US" b="1"/>
        </a:p>
      </dgm:t>
    </dgm:pt>
    <dgm:pt modelId="{3986B470-7B1D-4FAC-B327-4E2C3331048F}">
      <dgm:prSet phldrT="[Text]"/>
      <dgm:spPr/>
      <dgm:t>
        <a:bodyPr/>
        <a:lstStyle/>
        <a:p>
          <a:r>
            <a:rPr lang="en-US" b="1" dirty="0"/>
            <a:t>2. Create/update Sampling schedule</a:t>
          </a:r>
        </a:p>
      </dgm:t>
    </dgm:pt>
    <dgm:pt modelId="{3166F19E-DF1A-42FB-B5F1-DF9961FF67AC}" type="parTrans" cxnId="{4C546F41-A853-4DE7-B79F-DF287D3E4837}">
      <dgm:prSet/>
      <dgm:spPr/>
      <dgm:t>
        <a:bodyPr/>
        <a:lstStyle/>
        <a:p>
          <a:endParaRPr lang="en-US" b="1"/>
        </a:p>
      </dgm:t>
    </dgm:pt>
    <dgm:pt modelId="{D49BC119-27CB-499C-96D5-CAE0EA392E36}" type="sibTrans" cxnId="{4C546F41-A853-4DE7-B79F-DF287D3E4837}">
      <dgm:prSet/>
      <dgm:spPr>
        <a:ln w="57150"/>
      </dgm:spPr>
      <dgm:t>
        <a:bodyPr/>
        <a:lstStyle/>
        <a:p>
          <a:endParaRPr lang="en-US" b="1"/>
        </a:p>
      </dgm:t>
    </dgm:pt>
    <dgm:pt modelId="{652B6ACF-7BF2-4E9A-9BB7-4AC51F802AFD}">
      <dgm:prSet phldrT="[Text]"/>
      <dgm:spPr/>
      <dgm:t>
        <a:bodyPr/>
        <a:lstStyle/>
        <a:p>
          <a:r>
            <a:rPr lang="en-US" b="1" dirty="0"/>
            <a:t>3. Call client to communicate schedule and set location/method</a:t>
          </a:r>
        </a:p>
      </dgm:t>
    </dgm:pt>
    <dgm:pt modelId="{0DA21DB4-14A2-4D23-B6A9-9F7C356B96F8}" type="parTrans" cxnId="{2435B5F1-773A-46E2-B7FA-02FCB95D26F4}">
      <dgm:prSet/>
      <dgm:spPr/>
      <dgm:t>
        <a:bodyPr/>
        <a:lstStyle/>
        <a:p>
          <a:endParaRPr lang="en-US" b="1"/>
        </a:p>
      </dgm:t>
    </dgm:pt>
    <dgm:pt modelId="{5C9DBA88-0591-4D1F-9549-3D66A6C6A7D6}" type="sibTrans" cxnId="{2435B5F1-773A-46E2-B7FA-02FCB95D26F4}">
      <dgm:prSet/>
      <dgm:spPr>
        <a:ln w="57150"/>
      </dgm:spPr>
      <dgm:t>
        <a:bodyPr/>
        <a:lstStyle/>
        <a:p>
          <a:endParaRPr lang="en-US" b="1"/>
        </a:p>
      </dgm:t>
    </dgm:pt>
    <dgm:pt modelId="{B78669A9-017A-472E-9D8D-2F50AC2E64ED}">
      <dgm:prSet phldrT="[Text]"/>
      <dgm:spPr/>
      <dgm:t>
        <a:bodyPr/>
        <a:lstStyle/>
        <a:p>
          <a:r>
            <a:rPr lang="en-US" b="1" dirty="0"/>
            <a:t>4. Client’s blood is taken for VL</a:t>
          </a:r>
        </a:p>
      </dgm:t>
    </dgm:pt>
    <dgm:pt modelId="{C7725302-59C6-4FFD-8F69-BCE8BA4B712A}" type="parTrans" cxnId="{C88751E8-8AAE-425D-A18D-5680BC0E51E0}">
      <dgm:prSet/>
      <dgm:spPr/>
      <dgm:t>
        <a:bodyPr/>
        <a:lstStyle/>
        <a:p>
          <a:endParaRPr lang="en-US" b="1"/>
        </a:p>
      </dgm:t>
    </dgm:pt>
    <dgm:pt modelId="{66AA936A-AE52-4C33-964F-A1F5FBBB4447}" type="sibTrans" cxnId="{C88751E8-8AAE-425D-A18D-5680BC0E51E0}">
      <dgm:prSet/>
      <dgm:spPr>
        <a:ln w="57150"/>
      </dgm:spPr>
      <dgm:t>
        <a:bodyPr/>
        <a:lstStyle/>
        <a:p>
          <a:endParaRPr lang="en-US" b="1"/>
        </a:p>
      </dgm:t>
    </dgm:pt>
    <dgm:pt modelId="{CD2CFAC0-F79A-41B4-BC4B-331CDCD55B9A}">
      <dgm:prSet phldrT="[Text]"/>
      <dgm:spPr/>
      <dgm:t>
        <a:bodyPr/>
        <a:lstStyle/>
        <a:p>
          <a:r>
            <a:rPr lang="en-US" b="1" dirty="0"/>
            <a:t>5. “VL list done” is documented and communicated</a:t>
          </a:r>
        </a:p>
      </dgm:t>
    </dgm:pt>
    <dgm:pt modelId="{794A919A-6013-488F-8E89-F4BE2AB31953}" type="parTrans" cxnId="{B5303628-7C3B-4015-8FD0-AABDDE95B563}">
      <dgm:prSet/>
      <dgm:spPr/>
      <dgm:t>
        <a:bodyPr/>
        <a:lstStyle/>
        <a:p>
          <a:endParaRPr lang="en-US" b="1"/>
        </a:p>
      </dgm:t>
    </dgm:pt>
    <dgm:pt modelId="{464695AB-2DE4-480B-B983-0A23D17A0284}" type="sibTrans" cxnId="{B5303628-7C3B-4015-8FD0-AABDDE95B563}">
      <dgm:prSet/>
      <dgm:spPr>
        <a:ln w="57150"/>
      </dgm:spPr>
      <dgm:t>
        <a:bodyPr/>
        <a:lstStyle/>
        <a:p>
          <a:endParaRPr lang="en-US" b="1"/>
        </a:p>
      </dgm:t>
    </dgm:pt>
    <dgm:pt modelId="{1BB2C28D-179A-4882-9B8B-9B24A8217706}" type="pres">
      <dgm:prSet presAssocID="{97658F85-76D4-42EA-81AA-2A85306E16C2}" presName="cycle" presStyleCnt="0">
        <dgm:presLayoutVars>
          <dgm:dir/>
          <dgm:resizeHandles val="exact"/>
        </dgm:presLayoutVars>
      </dgm:prSet>
      <dgm:spPr/>
    </dgm:pt>
    <dgm:pt modelId="{9EF4B137-9CD2-4193-8FF0-1D23DED478A5}" type="pres">
      <dgm:prSet presAssocID="{3986B470-7B1D-4FAC-B327-4E2C3331048F}" presName="node" presStyleLbl="node1" presStyleIdx="0" presStyleCnt="5" custScaleX="110000" custScaleY="110000" custRadScaleRad="100720" custRadScaleInc="39852">
        <dgm:presLayoutVars>
          <dgm:bulletEnabled val="1"/>
        </dgm:presLayoutVars>
      </dgm:prSet>
      <dgm:spPr/>
    </dgm:pt>
    <dgm:pt modelId="{4C7DD4CF-6E74-4B0E-970E-E79F3F1F33D7}" type="pres">
      <dgm:prSet presAssocID="{3986B470-7B1D-4FAC-B327-4E2C3331048F}" presName="spNode" presStyleCnt="0"/>
      <dgm:spPr/>
    </dgm:pt>
    <dgm:pt modelId="{796C54B7-CAF9-46E3-8150-796315A7EA9C}" type="pres">
      <dgm:prSet presAssocID="{D49BC119-27CB-499C-96D5-CAE0EA392E36}" presName="sibTrans" presStyleLbl="sibTrans1D1" presStyleIdx="0" presStyleCnt="5"/>
      <dgm:spPr/>
    </dgm:pt>
    <dgm:pt modelId="{64A956B2-6D65-4E7C-8451-81CE1A56D14B}" type="pres">
      <dgm:prSet presAssocID="{652B6ACF-7BF2-4E9A-9BB7-4AC51F802AFD}" presName="node" presStyleLbl="node1" presStyleIdx="1" presStyleCnt="5" custScaleX="110000" custScaleY="110000" custRadScaleRad="144867" custRadScaleInc="9122">
        <dgm:presLayoutVars>
          <dgm:bulletEnabled val="1"/>
        </dgm:presLayoutVars>
      </dgm:prSet>
      <dgm:spPr/>
    </dgm:pt>
    <dgm:pt modelId="{81845E6A-C8AF-4569-A9F6-B1281E151692}" type="pres">
      <dgm:prSet presAssocID="{652B6ACF-7BF2-4E9A-9BB7-4AC51F802AFD}" presName="spNode" presStyleCnt="0"/>
      <dgm:spPr/>
    </dgm:pt>
    <dgm:pt modelId="{01FCF818-8E32-40A4-9E47-A32DCE787FEC}" type="pres">
      <dgm:prSet presAssocID="{5C9DBA88-0591-4D1F-9549-3D66A6C6A7D6}" presName="sibTrans" presStyleLbl="sibTrans1D1" presStyleIdx="1" presStyleCnt="5"/>
      <dgm:spPr/>
    </dgm:pt>
    <dgm:pt modelId="{72313E58-9BD2-4C4D-97C6-FFF036493AB6}" type="pres">
      <dgm:prSet presAssocID="{B78669A9-017A-472E-9D8D-2F50AC2E64ED}" presName="node" presStyleLbl="node1" presStyleIdx="2" presStyleCnt="5" custScaleX="110000" custScaleY="110000" custRadScaleRad="138913" custRadScaleInc="-66068">
        <dgm:presLayoutVars>
          <dgm:bulletEnabled val="1"/>
        </dgm:presLayoutVars>
      </dgm:prSet>
      <dgm:spPr/>
    </dgm:pt>
    <dgm:pt modelId="{EAF5C485-5DD8-4B0A-BAEE-A2EF6BA83A86}" type="pres">
      <dgm:prSet presAssocID="{B78669A9-017A-472E-9D8D-2F50AC2E64ED}" presName="spNode" presStyleCnt="0"/>
      <dgm:spPr/>
    </dgm:pt>
    <dgm:pt modelId="{6B0D4E54-4F6F-4E53-ADCA-0757D1980F25}" type="pres">
      <dgm:prSet presAssocID="{66AA936A-AE52-4C33-964F-A1F5FBBB4447}" presName="sibTrans" presStyleLbl="sibTrans1D1" presStyleIdx="2" presStyleCnt="5"/>
      <dgm:spPr/>
    </dgm:pt>
    <dgm:pt modelId="{CA086797-7309-4D22-BB09-D1568AE7F74C}" type="pres">
      <dgm:prSet presAssocID="{CD2CFAC0-F79A-41B4-BC4B-331CDCD55B9A}" presName="node" presStyleLbl="node1" presStyleIdx="3" presStyleCnt="5" custScaleX="110000" custScaleY="110000" custRadScaleRad="118382" custRadScaleInc="29190">
        <dgm:presLayoutVars>
          <dgm:bulletEnabled val="1"/>
        </dgm:presLayoutVars>
      </dgm:prSet>
      <dgm:spPr/>
    </dgm:pt>
    <dgm:pt modelId="{391644C0-14A4-4F62-89B2-671643E6946C}" type="pres">
      <dgm:prSet presAssocID="{CD2CFAC0-F79A-41B4-BC4B-331CDCD55B9A}" presName="spNode" presStyleCnt="0"/>
      <dgm:spPr/>
    </dgm:pt>
    <dgm:pt modelId="{5B282B68-F274-4F1C-9C65-E717AC92237A}" type="pres">
      <dgm:prSet presAssocID="{464695AB-2DE4-480B-B983-0A23D17A0284}" presName="sibTrans" presStyleLbl="sibTrans1D1" presStyleIdx="3" presStyleCnt="5"/>
      <dgm:spPr/>
    </dgm:pt>
    <dgm:pt modelId="{43BD15A9-D77D-4326-8456-47BB42008807}" type="pres">
      <dgm:prSet presAssocID="{91F89D00-A8AC-4824-9B17-8FC18A0952F4}" presName="node" presStyleLbl="node1" presStyleIdx="4" presStyleCnt="5" custScaleX="110000" custScaleY="110000">
        <dgm:presLayoutVars>
          <dgm:bulletEnabled val="1"/>
        </dgm:presLayoutVars>
      </dgm:prSet>
      <dgm:spPr/>
    </dgm:pt>
    <dgm:pt modelId="{FBABF43C-26D4-4418-BE06-D003231E4217}" type="pres">
      <dgm:prSet presAssocID="{91F89D00-A8AC-4824-9B17-8FC18A0952F4}" presName="spNode" presStyleCnt="0"/>
      <dgm:spPr/>
    </dgm:pt>
    <dgm:pt modelId="{4FBC8005-0FE9-42E0-A108-5CB6245A9072}" type="pres">
      <dgm:prSet presAssocID="{AC08DAD1-EA8B-4F8B-B70D-B5571BEC400B}" presName="sibTrans" presStyleLbl="sibTrans1D1" presStyleIdx="4" presStyleCnt="5"/>
      <dgm:spPr/>
    </dgm:pt>
  </dgm:ptLst>
  <dgm:cxnLst>
    <dgm:cxn modelId="{425FBD04-393B-4832-8510-AE0895CFC0FC}" type="presOf" srcId="{AC08DAD1-EA8B-4F8B-B70D-B5571BEC400B}" destId="{4FBC8005-0FE9-42E0-A108-5CB6245A9072}" srcOrd="0" destOrd="0" presId="urn:microsoft.com/office/officeart/2005/8/layout/cycle5"/>
    <dgm:cxn modelId="{B5303628-7C3B-4015-8FD0-AABDDE95B563}" srcId="{97658F85-76D4-42EA-81AA-2A85306E16C2}" destId="{CD2CFAC0-F79A-41B4-BC4B-331CDCD55B9A}" srcOrd="3" destOrd="0" parTransId="{794A919A-6013-488F-8E89-F4BE2AB31953}" sibTransId="{464695AB-2DE4-480B-B983-0A23D17A0284}"/>
    <dgm:cxn modelId="{8567FB2C-177B-4050-BD88-0462D69C0484}" type="presOf" srcId="{D49BC119-27CB-499C-96D5-CAE0EA392E36}" destId="{796C54B7-CAF9-46E3-8150-796315A7EA9C}" srcOrd="0" destOrd="0" presId="urn:microsoft.com/office/officeart/2005/8/layout/cycle5"/>
    <dgm:cxn modelId="{B1FA9438-09A1-4B53-B23F-DE9C2630392A}" type="presOf" srcId="{5C9DBA88-0591-4D1F-9549-3D66A6C6A7D6}" destId="{01FCF818-8E32-40A4-9E47-A32DCE787FEC}" srcOrd="0" destOrd="0" presId="urn:microsoft.com/office/officeart/2005/8/layout/cycle5"/>
    <dgm:cxn modelId="{4C546F41-A853-4DE7-B79F-DF287D3E4837}" srcId="{97658F85-76D4-42EA-81AA-2A85306E16C2}" destId="{3986B470-7B1D-4FAC-B327-4E2C3331048F}" srcOrd="0" destOrd="0" parTransId="{3166F19E-DF1A-42FB-B5F1-DF9961FF67AC}" sibTransId="{D49BC119-27CB-499C-96D5-CAE0EA392E36}"/>
    <dgm:cxn modelId="{910EEB4E-1845-48B3-892B-F088FFC7F3F8}" type="presOf" srcId="{91F89D00-A8AC-4824-9B17-8FC18A0952F4}" destId="{43BD15A9-D77D-4326-8456-47BB42008807}" srcOrd="0" destOrd="0" presId="urn:microsoft.com/office/officeart/2005/8/layout/cycle5"/>
    <dgm:cxn modelId="{1DBA717D-C294-4023-97E6-2CBD79A44A30}" type="presOf" srcId="{CD2CFAC0-F79A-41B4-BC4B-331CDCD55B9A}" destId="{CA086797-7309-4D22-BB09-D1568AE7F74C}" srcOrd="0" destOrd="0" presId="urn:microsoft.com/office/officeart/2005/8/layout/cycle5"/>
    <dgm:cxn modelId="{E2640482-3A10-416B-A0BC-13B72E371BEA}" type="presOf" srcId="{464695AB-2DE4-480B-B983-0A23D17A0284}" destId="{5B282B68-F274-4F1C-9C65-E717AC92237A}" srcOrd="0" destOrd="0" presId="urn:microsoft.com/office/officeart/2005/8/layout/cycle5"/>
    <dgm:cxn modelId="{A9ECFCA7-92B5-4492-ADBF-CBD6A0957F3D}" srcId="{97658F85-76D4-42EA-81AA-2A85306E16C2}" destId="{91F89D00-A8AC-4824-9B17-8FC18A0952F4}" srcOrd="4" destOrd="0" parTransId="{ABC7FB8C-1313-4D6E-87F8-243472C545B7}" sibTransId="{AC08DAD1-EA8B-4F8B-B70D-B5571BEC400B}"/>
    <dgm:cxn modelId="{0E0A46B2-2F21-4D3D-BBCD-93392AEBD1D6}" type="presOf" srcId="{66AA936A-AE52-4C33-964F-A1F5FBBB4447}" destId="{6B0D4E54-4F6F-4E53-ADCA-0757D1980F25}" srcOrd="0" destOrd="0" presId="urn:microsoft.com/office/officeart/2005/8/layout/cycle5"/>
    <dgm:cxn modelId="{2932D4C9-795E-4804-B206-C0498FDD88D4}" type="presOf" srcId="{3986B470-7B1D-4FAC-B327-4E2C3331048F}" destId="{9EF4B137-9CD2-4193-8FF0-1D23DED478A5}" srcOrd="0" destOrd="0" presId="urn:microsoft.com/office/officeart/2005/8/layout/cycle5"/>
    <dgm:cxn modelId="{5F8572D0-6234-4F93-950A-DFCD7911B6B2}" type="presOf" srcId="{97658F85-76D4-42EA-81AA-2A85306E16C2}" destId="{1BB2C28D-179A-4882-9B8B-9B24A8217706}" srcOrd="0" destOrd="0" presId="urn:microsoft.com/office/officeart/2005/8/layout/cycle5"/>
    <dgm:cxn modelId="{A730A6D4-D637-40F0-A527-61337946952D}" type="presOf" srcId="{B78669A9-017A-472E-9D8D-2F50AC2E64ED}" destId="{72313E58-9BD2-4C4D-97C6-FFF036493AB6}" srcOrd="0" destOrd="0" presId="urn:microsoft.com/office/officeart/2005/8/layout/cycle5"/>
    <dgm:cxn modelId="{F81B4DDF-1324-463B-827A-B9A3C57DB438}" type="presOf" srcId="{652B6ACF-7BF2-4E9A-9BB7-4AC51F802AFD}" destId="{64A956B2-6D65-4E7C-8451-81CE1A56D14B}" srcOrd="0" destOrd="0" presId="urn:microsoft.com/office/officeart/2005/8/layout/cycle5"/>
    <dgm:cxn modelId="{C88751E8-8AAE-425D-A18D-5680BC0E51E0}" srcId="{97658F85-76D4-42EA-81AA-2A85306E16C2}" destId="{B78669A9-017A-472E-9D8D-2F50AC2E64ED}" srcOrd="2" destOrd="0" parTransId="{C7725302-59C6-4FFD-8F69-BCE8BA4B712A}" sibTransId="{66AA936A-AE52-4C33-964F-A1F5FBBB4447}"/>
    <dgm:cxn modelId="{2435B5F1-773A-46E2-B7FA-02FCB95D26F4}" srcId="{97658F85-76D4-42EA-81AA-2A85306E16C2}" destId="{652B6ACF-7BF2-4E9A-9BB7-4AC51F802AFD}" srcOrd="1" destOrd="0" parTransId="{0DA21DB4-14A2-4D23-B6A9-9F7C356B96F8}" sibTransId="{5C9DBA88-0591-4D1F-9549-3D66A6C6A7D6}"/>
    <dgm:cxn modelId="{4DEEB5AF-83AE-40C9-AD26-40EB1FDEACA4}" type="presParOf" srcId="{1BB2C28D-179A-4882-9B8B-9B24A8217706}" destId="{9EF4B137-9CD2-4193-8FF0-1D23DED478A5}" srcOrd="0" destOrd="0" presId="urn:microsoft.com/office/officeart/2005/8/layout/cycle5"/>
    <dgm:cxn modelId="{881687E2-0229-44F6-92A5-CB1D0352470E}" type="presParOf" srcId="{1BB2C28D-179A-4882-9B8B-9B24A8217706}" destId="{4C7DD4CF-6E74-4B0E-970E-E79F3F1F33D7}" srcOrd="1" destOrd="0" presId="urn:microsoft.com/office/officeart/2005/8/layout/cycle5"/>
    <dgm:cxn modelId="{A6527D75-417A-4AE8-82DE-ECC4D7FCF7E5}" type="presParOf" srcId="{1BB2C28D-179A-4882-9B8B-9B24A8217706}" destId="{796C54B7-CAF9-46E3-8150-796315A7EA9C}" srcOrd="2" destOrd="0" presId="urn:microsoft.com/office/officeart/2005/8/layout/cycle5"/>
    <dgm:cxn modelId="{CD54AC22-1FC3-4F91-BF01-501C39D88800}" type="presParOf" srcId="{1BB2C28D-179A-4882-9B8B-9B24A8217706}" destId="{64A956B2-6D65-4E7C-8451-81CE1A56D14B}" srcOrd="3" destOrd="0" presId="urn:microsoft.com/office/officeart/2005/8/layout/cycle5"/>
    <dgm:cxn modelId="{8FD6ABBE-80BF-4E00-9961-EF9A08A80896}" type="presParOf" srcId="{1BB2C28D-179A-4882-9B8B-9B24A8217706}" destId="{81845E6A-C8AF-4569-A9F6-B1281E151692}" srcOrd="4" destOrd="0" presId="urn:microsoft.com/office/officeart/2005/8/layout/cycle5"/>
    <dgm:cxn modelId="{0E55859B-18CB-4BE0-B0DE-AD514673D65D}" type="presParOf" srcId="{1BB2C28D-179A-4882-9B8B-9B24A8217706}" destId="{01FCF818-8E32-40A4-9E47-A32DCE787FEC}" srcOrd="5" destOrd="0" presId="urn:microsoft.com/office/officeart/2005/8/layout/cycle5"/>
    <dgm:cxn modelId="{ADCE9CBE-576B-4E9F-919B-3E73CAB44DFF}" type="presParOf" srcId="{1BB2C28D-179A-4882-9B8B-9B24A8217706}" destId="{72313E58-9BD2-4C4D-97C6-FFF036493AB6}" srcOrd="6" destOrd="0" presId="urn:microsoft.com/office/officeart/2005/8/layout/cycle5"/>
    <dgm:cxn modelId="{04C50680-A176-43FC-A19F-ED2A87C648B5}" type="presParOf" srcId="{1BB2C28D-179A-4882-9B8B-9B24A8217706}" destId="{EAF5C485-5DD8-4B0A-BAEE-A2EF6BA83A86}" srcOrd="7" destOrd="0" presId="urn:microsoft.com/office/officeart/2005/8/layout/cycle5"/>
    <dgm:cxn modelId="{5B6385A9-1EDE-469E-A500-0F7F57E2B5AB}" type="presParOf" srcId="{1BB2C28D-179A-4882-9B8B-9B24A8217706}" destId="{6B0D4E54-4F6F-4E53-ADCA-0757D1980F25}" srcOrd="8" destOrd="0" presId="urn:microsoft.com/office/officeart/2005/8/layout/cycle5"/>
    <dgm:cxn modelId="{2DB179AF-F6B2-47FD-980B-A3754C072DE1}" type="presParOf" srcId="{1BB2C28D-179A-4882-9B8B-9B24A8217706}" destId="{CA086797-7309-4D22-BB09-D1568AE7F74C}" srcOrd="9" destOrd="0" presId="urn:microsoft.com/office/officeart/2005/8/layout/cycle5"/>
    <dgm:cxn modelId="{679A710F-C3F4-4825-BCB0-ED9A27E81094}" type="presParOf" srcId="{1BB2C28D-179A-4882-9B8B-9B24A8217706}" destId="{391644C0-14A4-4F62-89B2-671643E6946C}" srcOrd="10" destOrd="0" presId="urn:microsoft.com/office/officeart/2005/8/layout/cycle5"/>
    <dgm:cxn modelId="{0BB4C9F4-9E74-4D77-9C83-03DED91B8480}" type="presParOf" srcId="{1BB2C28D-179A-4882-9B8B-9B24A8217706}" destId="{5B282B68-F274-4F1C-9C65-E717AC92237A}" srcOrd="11" destOrd="0" presId="urn:microsoft.com/office/officeart/2005/8/layout/cycle5"/>
    <dgm:cxn modelId="{33DD3119-96AC-44A2-BA93-636CEF8DBE4D}" type="presParOf" srcId="{1BB2C28D-179A-4882-9B8B-9B24A8217706}" destId="{43BD15A9-D77D-4326-8456-47BB42008807}" srcOrd="12" destOrd="0" presId="urn:microsoft.com/office/officeart/2005/8/layout/cycle5"/>
    <dgm:cxn modelId="{94E1EDBC-5156-4B15-BFAD-42C9A7E01598}" type="presParOf" srcId="{1BB2C28D-179A-4882-9B8B-9B24A8217706}" destId="{FBABF43C-26D4-4418-BE06-D003231E4217}" srcOrd="13" destOrd="0" presId="urn:microsoft.com/office/officeart/2005/8/layout/cycle5"/>
    <dgm:cxn modelId="{CBD09790-36B4-43C8-A010-8A4C7B48F304}" type="presParOf" srcId="{1BB2C28D-179A-4882-9B8B-9B24A8217706}" destId="{4FBC8005-0FE9-42E0-A108-5CB6245A907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4B137-9CD2-4193-8FF0-1D23DED478A5}">
      <dsp:nvSpPr>
        <dsp:cNvPr id="0" name=""/>
        <dsp:cNvSpPr/>
      </dsp:nvSpPr>
      <dsp:spPr>
        <a:xfrm>
          <a:off x="2622663" y="-8773"/>
          <a:ext cx="1578266" cy="1025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2. Create/update Sampling schedule</a:t>
          </a:r>
        </a:p>
      </dsp:txBody>
      <dsp:txXfrm>
        <a:off x="2672742" y="41306"/>
        <a:ext cx="1478108" cy="925714"/>
      </dsp:txXfrm>
    </dsp:sp>
    <dsp:sp modelId="{796C54B7-CAF9-46E3-8150-796315A7EA9C}">
      <dsp:nvSpPr>
        <dsp:cNvPr id="0" name=""/>
        <dsp:cNvSpPr/>
      </dsp:nvSpPr>
      <dsp:spPr>
        <a:xfrm>
          <a:off x="2341250" y="834669"/>
          <a:ext cx="3730676" cy="3730676"/>
        </a:xfrm>
        <a:custGeom>
          <a:avLst/>
          <a:gdLst/>
          <a:ahLst/>
          <a:cxnLst/>
          <a:rect l="0" t="0" r="0" b="0"/>
          <a:pathLst>
            <a:path>
              <a:moveTo>
                <a:pt x="2062221" y="10419"/>
              </a:moveTo>
              <a:arcTo wR="1865338" hR="1865338" stAng="16563525" swAng="1145717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956B2-6D65-4E7C-8451-81CE1A56D14B}">
      <dsp:nvSpPr>
        <dsp:cNvPr id="0" name=""/>
        <dsp:cNvSpPr/>
      </dsp:nvSpPr>
      <dsp:spPr>
        <a:xfrm>
          <a:off x="4620983" y="1107620"/>
          <a:ext cx="1578266" cy="1025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3. Call client to communicate schedule and set location/method</a:t>
          </a:r>
        </a:p>
      </dsp:txBody>
      <dsp:txXfrm>
        <a:off x="4671062" y="1157699"/>
        <a:ext cx="1478108" cy="925714"/>
      </dsp:txXfrm>
    </dsp:sp>
    <dsp:sp modelId="{01FCF818-8E32-40A4-9E47-A32DCE787FEC}">
      <dsp:nvSpPr>
        <dsp:cNvPr id="0" name=""/>
        <dsp:cNvSpPr/>
      </dsp:nvSpPr>
      <dsp:spPr>
        <a:xfrm>
          <a:off x="1849247" y="758640"/>
          <a:ext cx="3730676" cy="3730676"/>
        </a:xfrm>
        <a:custGeom>
          <a:avLst/>
          <a:gdLst/>
          <a:ahLst/>
          <a:cxnLst/>
          <a:rect l="0" t="0" r="0" b="0"/>
          <a:pathLst>
            <a:path>
              <a:moveTo>
                <a:pt x="3713698" y="1614237"/>
              </a:moveTo>
              <a:arcTo wR="1865338" hR="1865338" stAng="21135821" swAng="1393946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13E58-9BD2-4C4D-97C6-FFF036493AB6}">
      <dsp:nvSpPr>
        <dsp:cNvPr id="0" name=""/>
        <dsp:cNvSpPr/>
      </dsp:nvSpPr>
      <dsp:spPr>
        <a:xfrm>
          <a:off x="4348376" y="3352968"/>
          <a:ext cx="1578266" cy="1025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4. Client’s blood is taken for VL</a:t>
          </a:r>
        </a:p>
      </dsp:txBody>
      <dsp:txXfrm>
        <a:off x="4398455" y="3403047"/>
        <a:ext cx="1478108" cy="925714"/>
      </dsp:txXfrm>
    </dsp:sp>
    <dsp:sp modelId="{6B0D4E54-4F6F-4E53-ADCA-0757D1980F25}">
      <dsp:nvSpPr>
        <dsp:cNvPr id="0" name=""/>
        <dsp:cNvSpPr/>
      </dsp:nvSpPr>
      <dsp:spPr>
        <a:xfrm>
          <a:off x="1650252" y="1017573"/>
          <a:ext cx="3730676" cy="3730676"/>
        </a:xfrm>
        <a:custGeom>
          <a:avLst/>
          <a:gdLst/>
          <a:ahLst/>
          <a:cxnLst/>
          <a:rect l="0" t="0" r="0" b="0"/>
          <a:pathLst>
            <a:path>
              <a:moveTo>
                <a:pt x="2590472" y="3583962"/>
              </a:moveTo>
              <a:arcTo wR="1865338" hR="1865338" stAng="4027427" swAng="2788299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86797-7309-4D22-BB09-D1568AE7F74C}">
      <dsp:nvSpPr>
        <dsp:cNvPr id="0" name=""/>
        <dsp:cNvSpPr/>
      </dsp:nvSpPr>
      <dsp:spPr>
        <a:xfrm>
          <a:off x="804328" y="3352968"/>
          <a:ext cx="1578266" cy="1025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5. “VL list done” is documented and communicated</a:t>
          </a:r>
        </a:p>
      </dsp:txBody>
      <dsp:txXfrm>
        <a:off x="854407" y="3403047"/>
        <a:ext cx="1478108" cy="925714"/>
      </dsp:txXfrm>
    </dsp:sp>
    <dsp:sp modelId="{5B282B68-F274-4F1C-9C65-E717AC92237A}">
      <dsp:nvSpPr>
        <dsp:cNvPr id="0" name=""/>
        <dsp:cNvSpPr/>
      </dsp:nvSpPr>
      <dsp:spPr>
        <a:xfrm>
          <a:off x="1147750" y="992963"/>
          <a:ext cx="3730676" cy="3730676"/>
        </a:xfrm>
        <a:custGeom>
          <a:avLst/>
          <a:gdLst/>
          <a:ahLst/>
          <a:cxnLst/>
          <a:rect l="0" t="0" r="0" b="0"/>
          <a:pathLst>
            <a:path>
              <a:moveTo>
                <a:pt x="22294" y="2152875"/>
              </a:moveTo>
              <a:arcTo wR="1865338" hR="1865338" stAng="10267960" swAng="1199226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D15A9-D77D-4326-8456-47BB42008807}">
      <dsp:nvSpPr>
        <dsp:cNvPr id="0" name=""/>
        <dsp:cNvSpPr/>
      </dsp:nvSpPr>
      <dsp:spPr>
        <a:xfrm>
          <a:off x="536449" y="1267457"/>
          <a:ext cx="1578266" cy="1025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1. Generate/ Update list of VL due</a:t>
          </a:r>
        </a:p>
      </dsp:txBody>
      <dsp:txXfrm>
        <a:off x="586528" y="1317536"/>
        <a:ext cx="1478108" cy="925714"/>
      </dsp:txXfrm>
    </dsp:sp>
    <dsp:sp modelId="{4FBC8005-0FE9-42E0-A108-5CB6245A9072}">
      <dsp:nvSpPr>
        <dsp:cNvPr id="0" name=""/>
        <dsp:cNvSpPr/>
      </dsp:nvSpPr>
      <dsp:spPr>
        <a:xfrm>
          <a:off x="1246485" y="474317"/>
          <a:ext cx="3730676" cy="3730676"/>
        </a:xfrm>
        <a:custGeom>
          <a:avLst/>
          <a:gdLst/>
          <a:ahLst/>
          <a:cxnLst/>
          <a:rect l="0" t="0" r="0" b="0"/>
          <a:pathLst>
            <a:path>
              <a:moveTo>
                <a:pt x="498232" y="596279"/>
              </a:moveTo>
              <a:arcTo wR="1865338" hR="1865338" stAng="13372198" swAng="1448576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036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04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a different person or team that</a:t>
            </a:r>
            <a:r>
              <a:rPr lang="en-US" baseline="0" dirty="0"/>
              <a:t> is doing an activity.</a:t>
            </a:r>
          </a:p>
          <a:p>
            <a:r>
              <a:rPr lang="en-US" baseline="0" dirty="0"/>
              <a:t>What factors contribute to the tight TAT?</a:t>
            </a:r>
          </a:p>
          <a:p>
            <a:r>
              <a:rPr lang="en-US" baseline="0" dirty="0"/>
              <a:t>What steps presented the greatest challenge for sites?</a:t>
            </a:r>
          </a:p>
          <a:p>
            <a:endParaRPr lang="en-US" baseline="0" dirty="0"/>
          </a:p>
          <a:p>
            <a:pPr marL="139700" indent="0">
              <a:buNone/>
            </a:pPr>
            <a:r>
              <a:rPr lang="en-US" baseline="0" dirty="0"/>
              <a:t>Team size and composition</a:t>
            </a:r>
          </a:p>
          <a:p>
            <a:pPr marL="139700" indent="0">
              <a:buNone/>
            </a:pPr>
            <a:r>
              <a:rPr lang="en-US" baseline="0" dirty="0"/>
              <a:t>Team roles</a:t>
            </a:r>
          </a:p>
          <a:p>
            <a:pPr marL="139700" indent="0">
              <a:buNone/>
            </a:pPr>
            <a:r>
              <a:rPr lang="en-US" baseline="0" dirty="0"/>
              <a:t>Physical location of the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0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2e6846af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2e6846af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Interactive section.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</a:t>
            </a:r>
            <a:r>
              <a:rPr lang="en-US" baseline="0" dirty="0"/>
              <a:t> local realities,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LTA vacancy at </a:t>
            </a:r>
            <a:r>
              <a:rPr lang="en-US" baseline="0" dirty="0" err="1"/>
              <a:t>Duncans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# of VL done at CRH and Type V (number of VL done per team member)</a:t>
            </a:r>
          </a:p>
          <a:p>
            <a:pPr rtl="0" fontAlgn="t"/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t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DUNCANS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t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SPGH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t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OTHERS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auto" latinLnBrk="0" hangingPunct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Team size and composition?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TCSO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SW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AC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CF</a:t>
            </a:r>
          </a:p>
          <a:p>
            <a:pPr rtl="0" eaLnBrk="1" fontAlgn="auto" latinLnBrk="0" hangingPunct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TCSO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 SW</a:t>
            </a:r>
          </a:p>
          <a:p>
            <a:pPr rtl="0" eaLnBrk="1" fontAlgn="auto" latinLnBrk="0" hangingPunct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Team roles?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clients on register?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auto" latinLnBrk="0" hangingPunct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Physical location of the activities?</a:t>
            </a: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Phlebotomy at FPGH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Duncans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t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Frequency of review/</a:t>
            </a:r>
            <a:r>
              <a:rPr lang="en-US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communication?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t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Weekly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10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2e6846af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2e6846af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80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67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68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e6846af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e6846af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5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2e6846af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2e6846af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82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82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 different types of site.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r>
              <a:rPr lang="en-US" baseline="0" dirty="0"/>
              <a:t> hospital, 1 health </a:t>
            </a:r>
            <a:r>
              <a:rPr lang="en-US" baseline="0" dirty="0" err="1"/>
              <a:t>centre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1 site located at the hub of other services, 1 site located at ‘out-post’ with some services missing, needing support elsewhere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1 site located in main town, 1 located outside of main town.</a:t>
            </a:r>
          </a:p>
        </p:txBody>
      </p:sp>
    </p:spTree>
    <p:extLst>
      <p:ext uri="{BB962C8B-B14F-4D97-AF65-F5344CB8AC3E}">
        <p14:creationId xmlns:p14="http://schemas.microsoft.com/office/powerpoint/2010/main" val="357037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92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27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46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02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00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2e6846af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2e6846af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2 site teams were different, but each had good teamwork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10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193729" y="1137350"/>
            <a:ext cx="6183824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WRHA COACH’S PRESENTATION</a:t>
            </a:r>
            <a:endParaRPr sz="6000" b="1" dirty="0">
              <a:solidFill>
                <a:schemeClr val="tx1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126" y="759313"/>
            <a:ext cx="3162577" cy="403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457" y="97990"/>
            <a:ext cx="912667" cy="850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FAE450-25BF-46F5-BA9C-6A5192FA0204}"/>
              </a:ext>
            </a:extLst>
          </p:cNvPr>
          <p:cNvSpPr txBox="1"/>
          <p:nvPr/>
        </p:nvSpPr>
        <p:spPr>
          <a:xfrm>
            <a:off x="1643028" y="4054962"/>
            <a:ext cx="3995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Presented by: </a:t>
            </a:r>
            <a:r>
              <a:rPr lang="en-US" b="1" dirty="0" err="1">
                <a:latin typeface="Candara" panose="020E0502030303020204" pitchFamily="34" charset="0"/>
              </a:rPr>
              <a:t>Mrs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b="1" dirty="0" err="1">
                <a:latin typeface="Candara" panose="020E0502030303020204" pitchFamily="34" charset="0"/>
              </a:rPr>
              <a:t>Gayon</a:t>
            </a:r>
            <a:r>
              <a:rPr lang="en-US" b="1" dirty="0">
                <a:latin typeface="Candara" panose="020E0502030303020204" pitchFamily="34" charset="0"/>
              </a:rPr>
              <a:t> Williams </a:t>
            </a:r>
            <a:r>
              <a:rPr lang="en-US" b="1" dirty="0" err="1">
                <a:latin typeface="Candara" panose="020E0502030303020204" pitchFamily="34" charset="0"/>
              </a:rPr>
              <a:t>Dalley</a:t>
            </a:r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Reg TCS Officer</a:t>
            </a:r>
          </a:p>
          <a:p>
            <a:r>
              <a:rPr lang="en-US" b="1" dirty="0">
                <a:latin typeface="Candara" panose="020E0502030303020204" pitchFamily="34" charset="0"/>
              </a:rPr>
              <a:t>Western Regional Health Authority</a:t>
            </a:r>
          </a:p>
          <a:p>
            <a:r>
              <a:rPr lang="en-US" b="1" dirty="0">
                <a:latin typeface="Candara" panose="020E0502030303020204" pitchFamily="34" charset="0"/>
              </a:rPr>
              <a:t>February 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6"/>
          <p:cNvGrpSpPr/>
          <p:nvPr/>
        </p:nvGrpSpPr>
        <p:grpSpPr>
          <a:xfrm>
            <a:off x="7344004" y="2420914"/>
            <a:ext cx="1724698" cy="2638539"/>
            <a:chOff x="6016688" y="1238675"/>
            <a:chExt cx="2840226" cy="3645025"/>
          </a:xfrm>
        </p:grpSpPr>
        <p:pic>
          <p:nvPicPr>
            <p:cNvPr id="222" name="Google Shape;2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166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34036" y="1833429"/>
              <a:ext cx="253619" cy="17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6"/>
          <p:cNvSpPr txBox="1">
            <a:spLocks noGrp="1"/>
          </p:cNvSpPr>
          <p:nvPr>
            <p:ph type="ctrTitle" idx="4294967295"/>
          </p:nvPr>
        </p:nvSpPr>
        <p:spPr>
          <a:xfrm>
            <a:off x="697308" y="-192783"/>
            <a:ext cx="7539926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" sz="4800" b="1" dirty="0">
                <a:latin typeface="Candara" panose="020E0502030303020204" pitchFamily="34" charset="0"/>
              </a:rPr>
              <a:t>PDSA STRATEGIES &amp; STEPS</a:t>
            </a:r>
            <a:endParaRPr sz="4800" b="1" dirty="0">
              <a:latin typeface="Candara" panose="020E0502030303020204" pitchFamily="34" charset="0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4294967295"/>
          </p:nvPr>
        </p:nvSpPr>
        <p:spPr>
          <a:xfrm>
            <a:off x="269367" y="798599"/>
            <a:ext cx="7813859" cy="38444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b="1" dirty="0"/>
              <a:t>B. CREATE  MULTIPLE SAMPLE OPPORTUNITIES</a:t>
            </a:r>
          </a:p>
          <a:p>
            <a:pPr indent="-457200">
              <a:lnSpc>
                <a:spcPct val="100000"/>
              </a:lnSpc>
              <a:buSzPct val="95000"/>
              <a:buFont typeface="+mj-lt"/>
              <a:buAutoNum type="arabicPeriod"/>
            </a:pPr>
            <a:r>
              <a:rPr lang="en-US" sz="2000" dirty="0"/>
              <a:t>Establish a defined amnesty period, if there is a high number of clients overdue/due a VL test (SPGH).  </a:t>
            </a:r>
          </a:p>
          <a:p>
            <a:pPr marL="971550" lvl="1" indent="-514350">
              <a:lnSpc>
                <a:spcPct val="100000"/>
              </a:lnSpc>
              <a:buSzPct val="95000"/>
              <a:buFont typeface="+mj-lt"/>
              <a:buAutoNum type="romanLcPeriod"/>
            </a:pPr>
            <a:r>
              <a:rPr lang="en-US" sz="2000" dirty="0"/>
              <a:t>Schedule in batches</a:t>
            </a:r>
          </a:p>
          <a:p>
            <a:pPr marL="971550" lvl="1" indent="-514350">
              <a:lnSpc>
                <a:spcPct val="100000"/>
              </a:lnSpc>
              <a:buSzPct val="95000"/>
              <a:buFont typeface="+mj-lt"/>
              <a:buAutoNum type="romanLcPeriod"/>
            </a:pPr>
            <a:r>
              <a:rPr lang="en-US" sz="2000" dirty="0"/>
              <a:t>Establish any-day-sampling</a:t>
            </a:r>
          </a:p>
          <a:p>
            <a:pPr marL="0" indent="0">
              <a:spcAft>
                <a:spcPts val="800"/>
              </a:spcAft>
              <a:buSzPct val="95000"/>
              <a:buNone/>
            </a:pPr>
            <a:r>
              <a:rPr lang="en-US" sz="1800" i="1" dirty="0"/>
              <a:t>AMNESTY- A period of time 1-2 months, where clients can come in outside of schedule/ without an appointment to get their blood taken</a:t>
            </a:r>
            <a:r>
              <a:rPr lang="en-US" sz="2000" i="1" dirty="0"/>
              <a:t>.</a:t>
            </a:r>
          </a:p>
          <a:p>
            <a:pPr indent="-457200">
              <a:lnSpc>
                <a:spcPct val="100000"/>
              </a:lnSpc>
              <a:spcAft>
                <a:spcPts val="800"/>
              </a:spcAft>
              <a:buSzPct val="95000"/>
              <a:buFont typeface="+mj-lt"/>
              <a:buAutoNum type="arabicPeriod"/>
            </a:pPr>
            <a:r>
              <a:rPr lang="en-US" sz="2000" dirty="0"/>
              <a:t>Establish a VIRAL LOAD SCHEDULE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</a:pPr>
            <a:r>
              <a:rPr lang="en-US" sz="1800" dirty="0"/>
              <a:t>Consider local factors (availability of lab, space,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  <a:endParaRPr lang="en-US" sz="1800" b="1" dirty="0"/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</a:pPr>
            <a:r>
              <a:rPr lang="en-US" sz="2000" dirty="0"/>
              <a:t>Establish multiple locations (</a:t>
            </a:r>
            <a:r>
              <a:rPr lang="en-US" sz="2000" dirty="0" err="1"/>
              <a:t>Duncans</a:t>
            </a:r>
            <a:r>
              <a:rPr lang="en-US" sz="2000" dirty="0"/>
              <a:t>) and times (SPGH, </a:t>
            </a:r>
            <a:r>
              <a:rPr lang="en-US" sz="2000" dirty="0" err="1"/>
              <a:t>Duncans</a:t>
            </a:r>
            <a:r>
              <a:rPr lang="en-US" sz="2000" dirty="0"/>
              <a:t>) for sampling</a:t>
            </a:r>
          </a:p>
          <a:p>
            <a:pPr marL="0" indent="0">
              <a:spcAft>
                <a:spcPts val="800"/>
              </a:spcAft>
              <a:buSzPct val="95000"/>
              <a:buNone/>
            </a:pPr>
            <a:r>
              <a:rPr lang="en-US" sz="2000" dirty="0"/>
              <a:t>3.     Take phlebotomy services to the clients where possible/needed.</a:t>
            </a:r>
          </a:p>
          <a:p>
            <a:pPr indent="-457200">
              <a:spcAft>
                <a:spcPts val="800"/>
              </a:spcAft>
              <a:buSzPct val="95000"/>
              <a:buFont typeface="+mj-lt"/>
              <a:buAutoNum type="arabicPeriod"/>
            </a:pPr>
            <a:endParaRPr lang="en-US" sz="2000" dirty="0"/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endParaRPr sz="2400" dirty="0"/>
          </a:p>
        </p:txBody>
      </p:sp>
      <p:sp>
        <p:nvSpPr>
          <p:cNvPr id="230" name="Google Shape;230;p2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81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2DDFF-3C96-40B7-A1A8-2405EBBD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50" y="225109"/>
            <a:ext cx="7593300" cy="396300"/>
          </a:xfrm>
        </p:spPr>
        <p:txBody>
          <a:bodyPr/>
          <a:lstStyle/>
          <a:p>
            <a:pPr algn="ctr"/>
            <a:r>
              <a:rPr lang="en" sz="4400" b="1" dirty="0">
                <a:latin typeface="Candara" panose="020E0502030303020204" pitchFamily="34" charset="0"/>
              </a:rPr>
              <a:t>CRITICAL PRINCIPLES</a:t>
            </a:r>
            <a:endParaRPr lang="en-US" sz="4000" dirty="0"/>
          </a:p>
        </p:txBody>
      </p:sp>
      <p:pic>
        <p:nvPicPr>
          <p:cNvPr id="5" name="Google Shape;231;p26">
            <a:extLst>
              <a:ext uri="{FF2B5EF4-FFF2-40B4-BE49-F238E27FC236}">
                <a16:creationId xmlns:a16="http://schemas.microsoft.com/office/drawing/2014/main" id="{0849F222-A112-4DB0-AC95-943AE949A1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300" y="1599418"/>
            <a:ext cx="1704856" cy="25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p26">
            <a:extLst>
              <a:ext uri="{FF2B5EF4-FFF2-40B4-BE49-F238E27FC236}">
                <a16:creationId xmlns:a16="http://schemas.microsoft.com/office/drawing/2014/main" id="{4E09D4C0-4B58-4CB2-9EA7-D52CE5AC0678}"/>
              </a:ext>
            </a:extLst>
          </p:cNvPr>
          <p:cNvSpPr txBox="1">
            <a:spLocks/>
          </p:cNvSpPr>
          <p:nvPr/>
        </p:nvSpPr>
        <p:spPr>
          <a:xfrm>
            <a:off x="160020" y="621409"/>
            <a:ext cx="8793055" cy="417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indent="-457200">
              <a:lnSpc>
                <a:spcPct val="100000"/>
              </a:lnSpc>
              <a:buSzPct val="95000"/>
              <a:buFont typeface="+mj-lt"/>
              <a:buAutoNum type="arabicPeriod"/>
            </a:pPr>
            <a:r>
              <a:rPr lang="en-US" sz="2000" dirty="0"/>
              <a:t>Good working relationship with lab team is important</a:t>
            </a:r>
          </a:p>
          <a:p>
            <a:pPr lvl="1" indent="-457200">
              <a:lnSpc>
                <a:spcPct val="100000"/>
              </a:lnSpc>
              <a:buSzPct val="95000"/>
            </a:pPr>
            <a:r>
              <a:rPr lang="en-US" sz="2000" dirty="0"/>
              <a:t>Involve Lab team to secure consistent support for PDSA.</a:t>
            </a:r>
          </a:p>
          <a:p>
            <a:pPr marL="457200" lvl="1" indent="0">
              <a:lnSpc>
                <a:spcPct val="100000"/>
              </a:lnSpc>
              <a:buSzPct val="95000"/>
              <a:buNone/>
            </a:pPr>
            <a:endParaRPr lang="en-US" sz="1100" dirty="0"/>
          </a:p>
          <a:p>
            <a:pPr indent="-457200">
              <a:lnSpc>
                <a:spcPct val="100000"/>
              </a:lnSpc>
              <a:buSzPct val="95000"/>
              <a:buFont typeface="+mj-lt"/>
              <a:buAutoNum type="arabicPeriod"/>
            </a:pPr>
            <a:r>
              <a:rPr lang="en-US" sz="2000" dirty="0"/>
              <a:t>Flexibility is needed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</a:pPr>
            <a:r>
              <a:rPr lang="en-US" sz="2000" dirty="0"/>
              <a:t>In accommodating clients.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</a:pPr>
            <a:r>
              <a:rPr lang="en-US" sz="2000" dirty="0"/>
              <a:t>Reviewing the PDSA when needed</a:t>
            </a:r>
          </a:p>
          <a:p>
            <a:pPr marL="457200" lvl="1" indent="0">
              <a:lnSpc>
                <a:spcPct val="100000"/>
              </a:lnSpc>
              <a:buSzPct val="95000"/>
              <a:buNone/>
            </a:pPr>
            <a:endParaRPr lang="en-US" sz="1800" dirty="0"/>
          </a:p>
          <a:p>
            <a:pPr indent="-457200">
              <a:buSzPct val="95000"/>
              <a:buFont typeface="+mj-lt"/>
              <a:buAutoNum type="arabicPeriod"/>
            </a:pPr>
            <a:r>
              <a:rPr lang="en-US" sz="2000" dirty="0"/>
              <a:t>Clear roles and responsibilities critical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</a:pPr>
            <a:r>
              <a:rPr lang="en-US" sz="2000" dirty="0"/>
              <a:t>Leadership: Generating/ updating list, accountability, team communication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</a:pPr>
            <a:r>
              <a:rPr lang="en-US" sz="2000" dirty="0"/>
              <a:t>Calling clients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</a:pPr>
            <a:r>
              <a:rPr lang="en-US" sz="2000" dirty="0"/>
              <a:t>Updating list from lab data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95000"/>
            </a:pPr>
            <a:r>
              <a:rPr lang="en-US" sz="2000" dirty="0"/>
              <a:t>Phlebotomy</a:t>
            </a:r>
          </a:p>
          <a:p>
            <a:pPr indent="-457200">
              <a:lnSpc>
                <a:spcPct val="100000"/>
              </a:lnSpc>
              <a:buSzPct val="95000"/>
            </a:pPr>
            <a:r>
              <a:rPr lang="en-US" sz="2000" b="1" dirty="0"/>
              <a:t>Task-shifting??</a:t>
            </a:r>
          </a:p>
          <a:p>
            <a:pPr marL="0" indent="0">
              <a:lnSpc>
                <a:spcPct val="100000"/>
              </a:lnSpc>
              <a:buSzPct val="95000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87" y="559775"/>
            <a:ext cx="7593300" cy="396300"/>
          </a:xfrm>
        </p:spPr>
        <p:txBody>
          <a:bodyPr/>
          <a:lstStyle/>
          <a:p>
            <a:r>
              <a:rPr lang="en-US" sz="4000" dirty="0"/>
              <a:t>VL DUE-TO-DONE CYCLE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925" y="1609193"/>
            <a:ext cx="2964226" cy="3033900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/>
              <a:t>VL uptake is increases </a:t>
            </a:r>
          </a:p>
          <a:p>
            <a:r>
              <a:rPr lang="en-US" sz="1800" dirty="0"/>
              <a:t>each time the cycle completes. </a:t>
            </a:r>
          </a:p>
          <a:p>
            <a:r>
              <a:rPr lang="en-US" sz="1800" dirty="0"/>
              <a:t>The quicker the cycle completes.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4445969"/>
              </p:ext>
            </p:extLst>
          </p:nvPr>
        </p:nvGraphicFramePr>
        <p:xfrm>
          <a:off x="2922649" y="270225"/>
          <a:ext cx="6199250" cy="437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nip Single Corner Rectangle 7"/>
          <p:cNvSpPr/>
          <p:nvPr/>
        </p:nvSpPr>
        <p:spPr>
          <a:xfrm>
            <a:off x="5749581" y="2218006"/>
            <a:ext cx="1228725" cy="127158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TSIS</a:t>
            </a:r>
            <a:endParaRPr lang="en-US" b="1" dirty="0"/>
          </a:p>
        </p:txBody>
      </p:sp>
      <p:sp>
        <p:nvSpPr>
          <p:cNvPr id="9" name="Bent-Up Arrow 8"/>
          <p:cNvSpPr/>
          <p:nvPr/>
        </p:nvSpPr>
        <p:spPr>
          <a:xfrm rot="5400000" flipH="1">
            <a:off x="4884126" y="2741523"/>
            <a:ext cx="861471" cy="1086024"/>
          </a:xfrm>
          <a:prstGeom prst="bentUpArrow">
            <a:avLst>
              <a:gd name="adj1" fmla="val 11663"/>
              <a:gd name="adj2" fmla="val 16109"/>
              <a:gd name="adj3" fmla="val 21666"/>
            </a:avLst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10800000" flipV="1">
            <a:off x="4487730" y="2330845"/>
            <a:ext cx="1370144" cy="410116"/>
          </a:xfrm>
          <a:prstGeom prst="bentUp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2DDFF-3C96-40B7-A1A8-2405EBBD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50" y="225109"/>
            <a:ext cx="7593300" cy="396300"/>
          </a:xfrm>
        </p:spPr>
        <p:txBody>
          <a:bodyPr/>
          <a:lstStyle/>
          <a:p>
            <a:pPr algn="ctr"/>
            <a:r>
              <a:rPr lang="en" sz="4400" b="1" dirty="0">
                <a:latin typeface="Candara" panose="020E0502030303020204" pitchFamily="34" charset="0"/>
              </a:rPr>
              <a:t>WHAT CAN WE LEARN?</a:t>
            </a:r>
            <a:endParaRPr lang="en-US" sz="4000" dirty="0"/>
          </a:p>
        </p:txBody>
      </p:sp>
      <p:pic>
        <p:nvPicPr>
          <p:cNvPr id="5" name="Google Shape;231;p26">
            <a:extLst>
              <a:ext uri="{FF2B5EF4-FFF2-40B4-BE49-F238E27FC236}">
                <a16:creationId xmlns:a16="http://schemas.microsoft.com/office/drawing/2014/main" id="{0849F222-A112-4DB0-AC95-943AE949A1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316" y="2613833"/>
            <a:ext cx="1704856" cy="25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5;p26">
            <a:extLst>
              <a:ext uri="{FF2B5EF4-FFF2-40B4-BE49-F238E27FC236}">
                <a16:creationId xmlns:a16="http://schemas.microsoft.com/office/drawing/2014/main" id="{4E09D4C0-4B58-4CB2-9EA7-D52CE5AC0678}"/>
              </a:ext>
            </a:extLst>
          </p:cNvPr>
          <p:cNvSpPr txBox="1">
            <a:spLocks/>
          </p:cNvSpPr>
          <p:nvPr/>
        </p:nvSpPr>
        <p:spPr>
          <a:xfrm>
            <a:off x="160021" y="621409"/>
            <a:ext cx="7855267" cy="417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139700" indent="0">
              <a:buNone/>
            </a:pPr>
            <a:r>
              <a:rPr lang="en-US" sz="2000" b="1" dirty="0"/>
              <a:t>What factors contributed to a smooth and speedy DUE-TO-DONE cycle?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size/ composition?</a:t>
            </a:r>
          </a:p>
          <a:p>
            <a:pPr fontAlgn="t"/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clients on register?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location of the activities?</a:t>
            </a:r>
          </a:p>
          <a:p>
            <a:pPr fontAlgn="t"/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Accountability measures?</a:t>
            </a:r>
          </a:p>
          <a:p>
            <a:pPr marL="139700" indent="0">
              <a:buNone/>
            </a:pPr>
            <a:endParaRPr lang="en-US" sz="2000" b="1" dirty="0"/>
          </a:p>
          <a:p>
            <a:pPr marL="139700" indent="0">
              <a:buNone/>
            </a:pPr>
            <a:r>
              <a:rPr lang="en-US" sz="2000" b="1" dirty="0"/>
              <a:t>What supportive resources were provided?</a:t>
            </a:r>
          </a:p>
          <a:p>
            <a:pPr marL="482600" indent="-342900"/>
            <a:r>
              <a:rPr lang="en-US" sz="2000" dirty="0"/>
              <a:t>Phone credit, travel stipend?</a:t>
            </a:r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b="1" dirty="0"/>
              <a:t>Outside of the due-to-done cycle, what innovative or additional activities helped the high performing sites?</a:t>
            </a:r>
          </a:p>
          <a:p>
            <a:pPr marL="139700" indent="0"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SzPct val="9500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534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2DDFF-3C96-40B7-A1A8-2405EBBD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50" y="225108"/>
            <a:ext cx="7593300" cy="517841"/>
          </a:xfrm>
        </p:spPr>
        <p:txBody>
          <a:bodyPr/>
          <a:lstStyle/>
          <a:p>
            <a:pPr algn="ctr"/>
            <a:r>
              <a:rPr lang="en" sz="4400" b="1" dirty="0">
                <a:latin typeface="Candara" panose="020E0502030303020204" pitchFamily="34" charset="0"/>
              </a:rPr>
              <a:t>Challenges &amp; Considerations</a:t>
            </a:r>
            <a:endParaRPr lang="en-US" sz="4000" dirty="0"/>
          </a:p>
        </p:txBody>
      </p:sp>
      <p:sp>
        <p:nvSpPr>
          <p:cNvPr id="6" name="Google Shape;225;p26">
            <a:extLst>
              <a:ext uri="{FF2B5EF4-FFF2-40B4-BE49-F238E27FC236}">
                <a16:creationId xmlns:a16="http://schemas.microsoft.com/office/drawing/2014/main" id="{4E09D4C0-4B58-4CB2-9EA7-D52CE5AC0678}"/>
              </a:ext>
            </a:extLst>
          </p:cNvPr>
          <p:cNvSpPr txBox="1">
            <a:spLocks/>
          </p:cNvSpPr>
          <p:nvPr/>
        </p:nvSpPr>
        <p:spPr>
          <a:xfrm>
            <a:off x="160021" y="621409"/>
            <a:ext cx="7855267" cy="417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139700" indent="0">
              <a:buNone/>
            </a:pPr>
            <a:endParaRPr lang="en-US" sz="2000" b="1" dirty="0"/>
          </a:p>
          <a:p>
            <a:pPr marL="139700" indent="0">
              <a:buNone/>
            </a:pPr>
            <a:r>
              <a:rPr lang="en-US" sz="2000" b="1" dirty="0"/>
              <a:t>Existing vacancies in the teams</a:t>
            </a:r>
          </a:p>
          <a:p>
            <a:pPr marL="13970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2 @ MBV, 2 @ </a:t>
            </a:r>
            <a:r>
              <a:rPr lang="en-US" sz="2000" dirty="0" err="1"/>
              <a:t>Duncans</a:t>
            </a:r>
            <a:r>
              <a:rPr lang="en-US" sz="2000" dirty="0"/>
              <a:t> </a:t>
            </a:r>
          </a:p>
          <a:p>
            <a:pPr marL="139700" indent="0">
              <a:buNone/>
            </a:pPr>
            <a:endParaRPr lang="en-US" sz="2000" b="1" dirty="0"/>
          </a:p>
          <a:p>
            <a:pPr marL="139700" indent="0">
              <a:buNone/>
            </a:pPr>
            <a:r>
              <a:rPr lang="en-US" sz="2000" b="1" dirty="0"/>
              <a:t>Instability in the provision of needed support</a:t>
            </a:r>
          </a:p>
          <a:p>
            <a:pPr marL="139700" indent="0">
              <a:buNone/>
            </a:pPr>
            <a:r>
              <a:rPr lang="en-US" sz="2000" dirty="0"/>
              <a:t>	travel stipend, phone cards</a:t>
            </a:r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b="1" dirty="0"/>
              <a:t>Prioritizing consistent review of PDSA/process</a:t>
            </a:r>
          </a:p>
          <a:p>
            <a:pPr marL="139700" indent="0">
              <a:buNone/>
            </a:pPr>
            <a:r>
              <a:rPr lang="en-US" sz="2000" dirty="0"/>
              <a:t>	Communication and accountability cultures at sites.</a:t>
            </a:r>
          </a:p>
          <a:p>
            <a:pPr marL="139700" indent="0">
              <a:buNone/>
            </a:pPr>
            <a:r>
              <a:rPr lang="en-US" sz="2000" dirty="0"/>
              <a:t>	Impact of COVID or other health crisis on different sites</a:t>
            </a:r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SzPct val="95000"/>
              <a:buNone/>
            </a:pPr>
            <a:endParaRPr lang="en-US" sz="2000" b="1" dirty="0"/>
          </a:p>
        </p:txBody>
      </p:sp>
      <p:pic>
        <p:nvPicPr>
          <p:cNvPr id="7" name="Google Shape;672;p46">
            <a:extLst>
              <a:ext uri="{FF2B5EF4-FFF2-40B4-BE49-F238E27FC236}">
                <a16:creationId xmlns:a16="http://schemas.microsoft.com/office/drawing/2014/main" id="{1DE517D7-153F-491F-8759-0AFBC8FAE8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684" y="2496991"/>
            <a:ext cx="1736391" cy="2304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8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27"/>
          <p:cNvCxnSpPr>
            <a:cxnSpLocks/>
          </p:cNvCxnSpPr>
          <p:nvPr/>
        </p:nvCxnSpPr>
        <p:spPr>
          <a:xfrm>
            <a:off x="5190348" y="1781400"/>
            <a:ext cx="109433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39" name="Google Shape;239;p27"/>
          <p:cNvSpPr/>
          <p:nvPr/>
        </p:nvSpPr>
        <p:spPr>
          <a:xfrm rot="3600185">
            <a:off x="3169983" y="1312831"/>
            <a:ext cx="2774659" cy="2774659"/>
          </a:xfrm>
          <a:prstGeom prst="blockArc">
            <a:avLst>
              <a:gd name="adj1" fmla="val 12622480"/>
              <a:gd name="adj2" fmla="val 19781569"/>
              <a:gd name="adj3" fmla="val 2077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r="-4679" b="-3874"/>
          <a:stretch/>
        </p:blipFill>
        <p:spPr>
          <a:xfrm flipH="1">
            <a:off x="3275638" y="1781400"/>
            <a:ext cx="2405799" cy="31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title" idx="4294967295"/>
          </p:nvPr>
        </p:nvSpPr>
        <p:spPr>
          <a:xfrm>
            <a:off x="0" y="14288"/>
            <a:ext cx="9144000" cy="9636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ndara" panose="020E0502030303020204" pitchFamily="34" charset="0"/>
              </a:rPr>
              <a:t>THINGS TO CONSIDER</a:t>
            </a:r>
            <a:endParaRPr sz="4800" b="1" dirty="0">
              <a:latin typeface="Candara" panose="020E0502030303020204" pitchFamily="34" charset="0"/>
            </a:endParaRPr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7086" y="2273457"/>
            <a:ext cx="3483428" cy="1289700"/>
            <a:chOff x="87086" y="2197257"/>
            <a:chExt cx="3188552" cy="1289700"/>
          </a:xfrm>
        </p:grpSpPr>
        <p:sp>
          <p:nvSpPr>
            <p:cNvPr id="244" name="Google Shape;244;p27"/>
            <p:cNvSpPr txBox="1"/>
            <p:nvPr/>
          </p:nvSpPr>
          <p:spPr>
            <a:xfrm>
              <a:off x="87086" y="2197257"/>
              <a:ext cx="2706914" cy="128970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342900" rtl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ESTABLISH SITE QI TEAM</a:t>
              </a:r>
            </a:p>
            <a:p>
              <a:pPr marL="342900" lvl="0" indent="-342900" rtl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SEEK CONSENSUS FOR PDSA</a:t>
              </a:r>
            </a:p>
            <a:p>
              <a:pPr marL="342900" indent="-34290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ESTABLISH MEETING SCHEDULE</a:t>
              </a:r>
            </a:p>
          </p:txBody>
        </p:sp>
        <p:cxnSp>
          <p:nvCxnSpPr>
            <p:cNvPr id="245" name="Google Shape;245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9" name="Google Shape;249;p27"/>
          <p:cNvSpPr/>
          <p:nvPr/>
        </p:nvSpPr>
        <p:spPr>
          <a:xfrm rot="10800000">
            <a:off x="3183490" y="1291549"/>
            <a:ext cx="2774700" cy="2774700"/>
          </a:xfrm>
          <a:prstGeom prst="blockArc">
            <a:avLst>
              <a:gd name="adj1" fmla="val 12622480"/>
              <a:gd name="adj2" fmla="val 19662822"/>
              <a:gd name="adj3" fmla="val 2072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50" name="Google Shape;250;p27"/>
          <p:cNvSpPr/>
          <p:nvPr/>
        </p:nvSpPr>
        <p:spPr>
          <a:xfrm rot="-3600185">
            <a:off x="3194618" y="1312434"/>
            <a:ext cx="2774659" cy="2774659"/>
          </a:xfrm>
          <a:prstGeom prst="blockArc">
            <a:avLst>
              <a:gd name="adj1" fmla="val 12622480"/>
              <a:gd name="adj2" fmla="val 19703271"/>
              <a:gd name="adj3" fmla="val 2085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251" name="Google Shape;251;p27"/>
          <p:cNvGrpSpPr/>
          <p:nvPr/>
        </p:nvGrpSpPr>
        <p:grpSpPr>
          <a:xfrm rot="-7200165">
            <a:off x="3337679" y="2955105"/>
            <a:ext cx="585011" cy="585536"/>
            <a:chOff x="1967628" y="812211"/>
            <a:chExt cx="588000" cy="588000"/>
          </a:xfrm>
        </p:grpSpPr>
        <p:sp>
          <p:nvSpPr>
            <p:cNvPr id="252" name="Google Shape;252;p2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54" name="Google Shape;254;p27"/>
          <p:cNvGrpSpPr/>
          <p:nvPr/>
        </p:nvGrpSpPr>
        <p:grpSpPr>
          <a:xfrm>
            <a:off x="4264097" y="1308651"/>
            <a:ext cx="585001" cy="585530"/>
            <a:chOff x="1970048" y="811613"/>
            <a:chExt cx="588000" cy="588000"/>
          </a:xfrm>
        </p:grpSpPr>
        <p:sp>
          <p:nvSpPr>
            <p:cNvPr id="255" name="Google Shape;255;p27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57" name="Google Shape;257;p27"/>
          <p:cNvGrpSpPr/>
          <p:nvPr/>
        </p:nvGrpSpPr>
        <p:grpSpPr>
          <a:xfrm rot="7200165">
            <a:off x="5229930" y="2933036"/>
            <a:ext cx="585011" cy="585536"/>
            <a:chOff x="1977085" y="811649"/>
            <a:chExt cx="588000" cy="588000"/>
          </a:xfrm>
        </p:grpSpPr>
        <p:sp>
          <p:nvSpPr>
            <p:cNvPr id="258" name="Google Shape;258;p27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260" name="Google Shape;260;p27"/>
          <p:cNvSpPr txBox="1"/>
          <p:nvPr/>
        </p:nvSpPr>
        <p:spPr>
          <a:xfrm>
            <a:off x="4334550" y="13836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02 </a:t>
            </a:r>
            <a:endParaRPr sz="1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3375648" y="3015760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01 </a:t>
            </a:r>
            <a:endParaRPr sz="160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5281877" y="29861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03 </a:t>
            </a:r>
            <a:endParaRPr sz="16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" name="Google Shape;244;p27">
            <a:extLst>
              <a:ext uri="{FF2B5EF4-FFF2-40B4-BE49-F238E27FC236}">
                <a16:creationId xmlns:a16="http://schemas.microsoft.com/office/drawing/2014/main" id="{874A6FA9-447B-449A-8767-0AFAED00A3F3}"/>
              </a:ext>
            </a:extLst>
          </p:cNvPr>
          <p:cNvSpPr txBox="1"/>
          <p:nvPr/>
        </p:nvSpPr>
        <p:spPr>
          <a:xfrm>
            <a:off x="6225557" y="1199717"/>
            <a:ext cx="2774700" cy="161077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ACCOUNTABILITY</a:t>
            </a:r>
            <a:endParaRPr sz="1600" b="1" dirty="0">
              <a:solidFill>
                <a:schemeClr val="bg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0" name="Google Shape;244;p27">
            <a:extLst>
              <a:ext uri="{FF2B5EF4-FFF2-40B4-BE49-F238E27FC236}">
                <a16:creationId xmlns:a16="http://schemas.microsoft.com/office/drawing/2014/main" id="{05AEEF68-90E4-4C42-889D-3AD26B5EF200}"/>
              </a:ext>
            </a:extLst>
          </p:cNvPr>
          <p:cNvSpPr txBox="1"/>
          <p:nvPr/>
        </p:nvSpPr>
        <p:spPr>
          <a:xfrm>
            <a:off x="5959965" y="3225752"/>
            <a:ext cx="2993110" cy="12897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FREQUENT REVIEW OF PDSA</a:t>
            </a:r>
            <a:endParaRPr sz="1600" b="1" dirty="0">
              <a:solidFill>
                <a:schemeClr val="bg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r="-4679" b="-3874"/>
          <a:stretch/>
        </p:blipFill>
        <p:spPr>
          <a:xfrm flipH="1">
            <a:off x="-109661" y="1890910"/>
            <a:ext cx="2405799" cy="31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title" idx="4294967295"/>
          </p:nvPr>
        </p:nvSpPr>
        <p:spPr>
          <a:xfrm>
            <a:off x="1550988" y="14288"/>
            <a:ext cx="7593012" cy="9636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ndara" panose="020E0502030303020204" pitchFamily="34" charset="0"/>
              </a:rPr>
              <a:t>SUMMARY</a:t>
            </a:r>
            <a:endParaRPr sz="4800" b="1" dirty="0">
              <a:latin typeface="Candara" panose="020E0502030303020204" pitchFamily="34" charset="0"/>
            </a:endParaRPr>
          </a:p>
        </p:txBody>
      </p:sp>
      <p:grpSp>
        <p:nvGrpSpPr>
          <p:cNvPr id="243" name="Google Shape;243;p27"/>
          <p:cNvGrpSpPr/>
          <p:nvPr/>
        </p:nvGrpSpPr>
        <p:grpSpPr>
          <a:xfrm>
            <a:off x="2443060" y="1074199"/>
            <a:ext cx="6700940" cy="3727294"/>
            <a:chOff x="-192687" y="2197257"/>
            <a:chExt cx="3468325" cy="1289700"/>
          </a:xfrm>
        </p:grpSpPr>
        <p:sp>
          <p:nvSpPr>
            <p:cNvPr id="244" name="Google Shape;244;p27"/>
            <p:cNvSpPr txBox="1"/>
            <p:nvPr/>
          </p:nvSpPr>
          <p:spPr>
            <a:xfrm>
              <a:off x="-192687" y="2197257"/>
              <a:ext cx="2706914" cy="128970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+mn-lt"/>
                  <a:ea typeface="IBM Plex Sans Condensed"/>
                  <a:cs typeface="IBM Plex Sans Condensed"/>
                  <a:sym typeface="IBM Plex Sans Condensed"/>
                </a:rPr>
                <a:t>Established VL monitoring processes are valid and workable.</a:t>
              </a:r>
            </a:p>
            <a:p>
              <a:pPr marL="285750" lvl="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latin typeface="+mn-lt"/>
                <a:ea typeface="IBM Plex Sans Condensed"/>
                <a:cs typeface="IBM Plex Sans Condensed"/>
                <a:sym typeface="IBM Plex Sans Condensed"/>
              </a:endParaRP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ea typeface="IBM Plex Sans Condensed"/>
                  <a:cs typeface="IBM Plex Sans Condensed"/>
                  <a:sym typeface="IBM Plex Sans Condensed"/>
                </a:rPr>
                <a:t>High performing teams are able to identify and find solutions for local challenges.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a typeface="IBM Plex Sans Condensed"/>
                <a:cs typeface="IBM Plex Sans Condensed"/>
                <a:sym typeface="IBM Plex Sans Condensed"/>
              </a:endParaRPr>
            </a:p>
            <a:p>
              <a:pPr marL="285750" lvl="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ea typeface="IBM Plex Sans Condensed"/>
                  <a:cs typeface="IBM Plex Sans Condensed"/>
                  <a:sym typeface="IBM Plex Sans Condensed"/>
                </a:rPr>
                <a:t>Improving and sustaining VL uptake requires resources that support teamwork and accountability.</a:t>
              </a:r>
            </a:p>
            <a:p>
              <a:pPr marL="285750" indent="-285750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ea typeface="IBM Plex Sans Condensed"/>
                <a:cs typeface="IBM Plex Sans Condensed"/>
                <a:sym typeface="IBM Plex Sans Condensed"/>
              </a:endParaRP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schemeClr val="bg1"/>
                </a:solidFill>
                <a:latin typeface="+mn-lt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45" name="Google Shape;245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9735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"/>
          <p:cNvSpPr txBox="1">
            <a:spLocks noGrp="1"/>
          </p:cNvSpPr>
          <p:nvPr>
            <p:ph type="title"/>
          </p:nvPr>
        </p:nvSpPr>
        <p:spPr>
          <a:xfrm>
            <a:off x="254464" y="276421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ndara" panose="020E0502030303020204" pitchFamily="34" charset="0"/>
              </a:rPr>
              <a:t>ROADMAP TO PDSA IMPLEMENTATION</a:t>
            </a:r>
            <a:endParaRPr b="1" dirty="0">
              <a:latin typeface="Candara" panose="020E0502030303020204" pitchFamily="34" charset="0"/>
            </a:endParaRPr>
          </a:p>
        </p:txBody>
      </p:sp>
      <p:sp>
        <p:nvSpPr>
          <p:cNvPr id="436" name="Google Shape;436;p3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37" name="Google Shape;437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9" name="Google Shape;439;p38"/>
          <p:cNvGrpSpPr/>
          <p:nvPr/>
        </p:nvGrpSpPr>
        <p:grpSpPr>
          <a:xfrm>
            <a:off x="1786339" y="1921494"/>
            <a:ext cx="473400" cy="473400"/>
            <a:chOff x="1786339" y="1703401"/>
            <a:chExt cx="473400" cy="473400"/>
          </a:xfrm>
        </p:grpSpPr>
        <p:sp>
          <p:nvSpPr>
            <p:cNvPr id="440" name="Google Shape;440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Candara" panose="020E0502030303020204" pitchFamily="34" charset="0"/>
                  <a:ea typeface="IBM Plex Sans Condensed"/>
                  <a:cs typeface="IBM Plex Sans Condensed"/>
                  <a:sym typeface="IBM Plex Sans Condensed"/>
                </a:rPr>
                <a:t>1</a:t>
              </a:r>
              <a:endParaRPr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42" name="Google Shape;442;p38"/>
          <p:cNvGrpSpPr/>
          <p:nvPr/>
        </p:nvGrpSpPr>
        <p:grpSpPr>
          <a:xfrm>
            <a:off x="3814414" y="1851527"/>
            <a:ext cx="473400" cy="473400"/>
            <a:chOff x="3814414" y="1703401"/>
            <a:chExt cx="473400" cy="473400"/>
          </a:xfrm>
        </p:grpSpPr>
        <p:sp>
          <p:nvSpPr>
            <p:cNvPr id="443" name="Google Shape;443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Candara" panose="020E0502030303020204" pitchFamily="34" charset="0"/>
                  <a:ea typeface="IBM Plex Sans Condensed"/>
                  <a:cs typeface="IBM Plex Sans Condensed"/>
                  <a:sym typeface="IBM Plex Sans Condensed"/>
                </a:rPr>
                <a:t>3</a:t>
              </a: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6" name="Google Shape;446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Candara" panose="020E0502030303020204" pitchFamily="34" charset="0"/>
                  <a:ea typeface="IBM Plex Sans Condensed"/>
                  <a:cs typeface="IBM Plex Sans Condensed"/>
                  <a:sym typeface="IBM Plex Sans Condensed"/>
                </a:rPr>
                <a:t>5</a:t>
              </a: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9" name="Google Shape;449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Candara" panose="020E0502030303020204" pitchFamily="34" charset="0"/>
                  <a:ea typeface="IBM Plex Sans Condensed"/>
                  <a:cs typeface="IBM Plex Sans Condensed"/>
                  <a:sym typeface="IBM Plex Sans Condensed"/>
                </a:rPr>
                <a:t>6</a:t>
              </a: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2" name="Google Shape;452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Candara" panose="020E0502030303020204" pitchFamily="34" charset="0"/>
                  <a:ea typeface="IBM Plex Sans Condensed"/>
                  <a:cs typeface="IBM Plex Sans Condensed"/>
                  <a:sym typeface="IBM Plex Sans Condensed"/>
                </a:rPr>
                <a:t>4</a:t>
              </a: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5" name="Google Shape;455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Candara" panose="020E0502030303020204" pitchFamily="34" charset="0"/>
                  <a:ea typeface="IBM Plex Sans Condensed"/>
                  <a:cs typeface="IBM Plex Sans Condensed"/>
                  <a:sym typeface="IBM Plex Sans Condensed"/>
                </a:rPr>
                <a:t>2</a:t>
              </a:r>
              <a:endParaRPr sz="1600" b="1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sp>
        <p:nvSpPr>
          <p:cNvPr id="457" name="Google Shape;457;p38"/>
          <p:cNvSpPr txBox="1"/>
          <p:nvPr/>
        </p:nvSpPr>
        <p:spPr>
          <a:xfrm>
            <a:off x="191896" y="1196393"/>
            <a:ext cx="2617672" cy="88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Establish QI meeting</a:t>
            </a:r>
          </a:p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Ensure all members are in attendance</a:t>
            </a:r>
          </a:p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Discuss PDSA in full, get buy in from all team members</a:t>
            </a:r>
            <a:endParaRPr sz="1600" b="1" dirty="0">
              <a:solidFill>
                <a:schemeClr val="dk1"/>
              </a:solidFill>
              <a:latin typeface="Candara" panose="020E0502030303020204" pitchFamily="34" charset="0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58" name="Google Shape;458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ndara" panose="020E0502030303020204" pitchFamily="34" charset="0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59" name="Google Shape;459;p38"/>
          <p:cNvSpPr txBox="1"/>
          <p:nvPr/>
        </p:nvSpPr>
        <p:spPr>
          <a:xfrm>
            <a:off x="5436010" y="1156100"/>
            <a:ext cx="16144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Liaise with LTA on availability of supplies / personnel</a:t>
            </a:r>
            <a:endParaRPr sz="1600" b="1" dirty="0">
              <a:solidFill>
                <a:schemeClr val="dk1"/>
              </a:solidFill>
              <a:latin typeface="Candara" panose="020E0502030303020204" pitchFamily="34" charset="0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60" name="Google Shape;460;p38"/>
          <p:cNvSpPr txBox="1"/>
          <p:nvPr/>
        </p:nvSpPr>
        <p:spPr>
          <a:xfrm>
            <a:off x="1635072" y="4063600"/>
            <a:ext cx="234899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Generate list of PLHIV on ARV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Sort list by initiation date / VL due date</a:t>
            </a:r>
          </a:p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1" dirty="0">
              <a:solidFill>
                <a:schemeClr val="dk1"/>
              </a:solidFill>
              <a:latin typeface="Candara" panose="020E0502030303020204" pitchFamily="34" charset="0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4287814" y="4063600"/>
            <a:ext cx="172432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TCS team member (CF / AC, SW) makes call to clients</a:t>
            </a:r>
            <a:endParaRPr sz="1600" b="1" dirty="0">
              <a:solidFill>
                <a:schemeClr val="dk1"/>
              </a:solidFill>
              <a:latin typeface="Candara" panose="020E0502030303020204" pitchFamily="34" charset="0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6425943" y="3959202"/>
            <a:ext cx="261731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Samples are taken daily, weekly in facility or on home visits</a:t>
            </a:r>
          </a:p>
          <a:p>
            <a:pPr marL="91440" marR="0" lvl="0" indent="-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Results are entered from DISA</a:t>
            </a:r>
          </a:p>
        </p:txBody>
      </p:sp>
      <p:sp>
        <p:nvSpPr>
          <p:cNvPr id="30" name="Google Shape;461;p38">
            <a:extLst>
              <a:ext uri="{FF2B5EF4-FFF2-40B4-BE49-F238E27FC236}">
                <a16:creationId xmlns:a16="http://schemas.microsoft.com/office/drawing/2014/main" id="{0C965E55-B295-4D85-9EA9-2E9BE93DC5A4}"/>
              </a:ext>
            </a:extLst>
          </p:cNvPr>
          <p:cNvSpPr txBox="1"/>
          <p:nvPr/>
        </p:nvSpPr>
        <p:spPr>
          <a:xfrm>
            <a:off x="3189204" y="988474"/>
            <a:ext cx="203371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Weekly generate VL due  list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BM Plex Sans Condensed"/>
                <a:cs typeface="IBM Plex Sans Condensed"/>
                <a:sym typeface="IBM Plex Sans Condensed"/>
              </a:rPr>
              <a:t>Provide phone credit to facilitate calls</a:t>
            </a:r>
            <a:endParaRPr sz="1600" b="1" dirty="0">
              <a:solidFill>
                <a:schemeClr val="dk1"/>
              </a:solidFill>
              <a:latin typeface="Candara" panose="020E0502030303020204" pitchFamily="34" charset="0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D1E8BE-E84C-4111-82CA-7F6549C1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62" y="2280464"/>
            <a:ext cx="5678281" cy="884880"/>
          </a:xfrm>
        </p:spPr>
        <p:txBody>
          <a:bodyPr anchor="ctr"/>
          <a:lstStyle/>
          <a:p>
            <a:pPr algn="ctr"/>
            <a:r>
              <a:rPr lang="en-US" sz="11500" b="1" dirty="0">
                <a:latin typeface="Candara" panose="020E0502030303020204" pitchFamily="34" charset="0"/>
              </a:rPr>
              <a:t>THANK</a:t>
            </a:r>
            <a:br>
              <a:rPr lang="en-US" sz="11500" b="1" dirty="0">
                <a:latin typeface="Candara" panose="020E0502030303020204" pitchFamily="34" charset="0"/>
              </a:rPr>
            </a:br>
            <a:r>
              <a:rPr lang="en-US" sz="11500" b="1" dirty="0">
                <a:latin typeface="Candara" panose="020E0502030303020204" pitchFamily="34" charset="0"/>
              </a:rPr>
              <a:t> YOU</a:t>
            </a:r>
          </a:p>
        </p:txBody>
      </p:sp>
      <p:pic>
        <p:nvPicPr>
          <p:cNvPr id="43" name="Google Shape;672;p46">
            <a:extLst>
              <a:ext uri="{FF2B5EF4-FFF2-40B4-BE49-F238E27FC236}">
                <a16:creationId xmlns:a16="http://schemas.microsoft.com/office/drawing/2014/main" id="{1DE517D7-153F-491F-8759-0AFBC8FAE8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468" y="1650405"/>
            <a:ext cx="2617500" cy="349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997" y="1159662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0" y="-97261"/>
            <a:ext cx="7223760" cy="9650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ndara" panose="020E0502030303020204" pitchFamily="34" charset="0"/>
              </a:rPr>
              <a:t>PRESENTATION OUTLINE</a:t>
            </a:r>
            <a:endParaRPr sz="4800" b="1" dirty="0">
              <a:latin typeface="Candara" panose="020E0502030303020204" pitchFamily="34" charset="0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09226" y="892459"/>
            <a:ext cx="7014534" cy="40130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Candara" panose="020E0502030303020204" pitchFamily="34" charset="0"/>
              </a:rPr>
              <a:t>Site(s) with the highest viral load uptake</a:t>
            </a:r>
          </a:p>
          <a:p>
            <a:pPr marL="342900" lvl="0" indent="-342900" algn="l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ndara" panose="020E0502030303020204" pitchFamily="34" charset="0"/>
              </a:rPr>
              <a:t>The team’s VL uptake best practice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Strategies and Steps in PDSA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 ‘Due-to-done cycle’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 Critical Principles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 Lessons to be learnt</a:t>
            </a:r>
          </a:p>
          <a:p>
            <a:pPr marL="342900" lvl="0" indent="-342900" algn="l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Candara" panose="020E0502030303020204" pitchFamily="34" charset="0"/>
              </a:rPr>
              <a:t>Challenges and Considerations</a:t>
            </a:r>
          </a:p>
          <a:p>
            <a:pPr marL="342900" lvl="0" indent="-342900" algn="l" rt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Candara" panose="020E0502030303020204" pitchFamily="34" charset="0"/>
              </a:rPr>
              <a:t>Summary</a:t>
            </a:r>
            <a:endParaRPr sz="2800" dirty="0">
              <a:latin typeface="Candara" panose="020E0502030303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815202" y="576011"/>
            <a:ext cx="251950" cy="700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407" y="1737816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HIGHEST VIRAL LOAD UPTAKE – 2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B5FD-70AC-4476-82C8-3B919569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277747"/>
            <a:ext cx="5405464" cy="3580691"/>
          </a:xfrm>
        </p:spPr>
        <p:txBody>
          <a:bodyPr/>
          <a:lstStyle/>
          <a:p>
            <a:endParaRPr lang="en-US" sz="3200" b="1" dirty="0">
              <a:latin typeface="Candara" panose="020E0502030303020204" pitchFamily="34" charset="0"/>
            </a:endParaRPr>
          </a:p>
          <a:p>
            <a:r>
              <a:rPr lang="en-US" sz="3200" b="1" dirty="0">
                <a:latin typeface="Candara" panose="020E0502030303020204" pitchFamily="34" charset="0"/>
              </a:rPr>
              <a:t>DUNCANS HEALTH CENTRE</a:t>
            </a:r>
          </a:p>
          <a:p>
            <a:pPr marL="533400" lvl="1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92% OF PLHIV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ON REGISTER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r>
              <a:rPr lang="en-US" sz="3200" b="1" dirty="0">
                <a:latin typeface="Candara" panose="020E0502030303020204" pitchFamily="34" charset="0"/>
              </a:rPr>
              <a:t>SAVANNA-LA-MAR HOSPITAL</a:t>
            </a:r>
          </a:p>
          <a:p>
            <a:pPr marL="533400" lvl="1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92% OF PLHIV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ON ARV</a:t>
            </a:r>
          </a:p>
        </p:txBody>
      </p:sp>
      <p:sp>
        <p:nvSpPr>
          <p:cNvPr id="366" name="Google Shape;366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407" y="138668"/>
            <a:ext cx="1606946" cy="1588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4918C-ED70-4D33-A5AB-B8F592F75D05}"/>
              </a:ext>
            </a:extLst>
          </p:cNvPr>
          <p:cNvSpPr txBox="1"/>
          <p:nvPr/>
        </p:nvSpPr>
        <p:spPr>
          <a:xfrm>
            <a:off x="6520337" y="548235"/>
            <a:ext cx="1131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ndara" panose="020E0502030303020204" pitchFamily="34" charset="0"/>
              </a:rPr>
              <a:t>92%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747170" y="2834902"/>
            <a:ext cx="4534500" cy="128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lt2"/>
                </a:solidFill>
                <a:latin typeface="Candara" panose="020E0502030303020204" pitchFamily="34" charset="0"/>
              </a:rPr>
              <a:t>VIRAL LOAD UPTAKE</a:t>
            </a:r>
            <a:endParaRPr sz="7200" b="1" dirty="0">
              <a:solidFill>
                <a:schemeClr val="lt2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Google Shape;688;p47">
            <a:extLst>
              <a:ext uri="{FF2B5EF4-FFF2-40B4-BE49-F238E27FC236}">
                <a16:creationId xmlns:a16="http://schemas.microsoft.com/office/drawing/2014/main" id="{913C55DA-0CD0-4EF0-B4AC-75B8C6B704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320" y="849927"/>
            <a:ext cx="2708510" cy="364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C7D5E3-6CEA-43E4-AD1F-1844BB73A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115164"/>
              </p:ext>
            </p:extLst>
          </p:nvPr>
        </p:nvGraphicFramePr>
        <p:xfrm>
          <a:off x="347870" y="238540"/>
          <a:ext cx="8279296" cy="455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00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11C073-82B5-4523-94F8-53C9E919F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828198"/>
              </p:ext>
            </p:extLst>
          </p:nvPr>
        </p:nvGraphicFramePr>
        <p:xfrm>
          <a:off x="407505" y="327992"/>
          <a:ext cx="8070574" cy="469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624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54;p33">
            <a:extLst>
              <a:ext uri="{FF2B5EF4-FFF2-40B4-BE49-F238E27FC236}">
                <a16:creationId xmlns:a16="http://schemas.microsoft.com/office/drawing/2014/main" id="{DFBCE1E9-BD57-48A5-940F-1D09BF057D2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582" y="801681"/>
            <a:ext cx="1496437" cy="13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751507" y="859595"/>
            <a:ext cx="45561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5"/>
                </a:solidFill>
                <a:latin typeface="Candara" panose="020E0502030303020204" pitchFamily="34" charset="0"/>
              </a:rPr>
              <a:t>PDSA </a:t>
            </a:r>
            <a:br>
              <a:rPr lang="en-US" b="1" dirty="0">
                <a:solidFill>
                  <a:schemeClr val="accent5"/>
                </a:solidFill>
                <a:latin typeface="Candara" panose="020E0502030303020204" pitchFamily="34" charset="0"/>
              </a:rPr>
            </a:br>
            <a:r>
              <a:rPr lang="en-US" b="1" dirty="0">
                <a:solidFill>
                  <a:schemeClr val="accent5"/>
                </a:solidFill>
                <a:latin typeface="Candara" panose="020E0502030303020204" pitchFamily="34" charset="0"/>
              </a:rPr>
              <a:t>TESTED</a:t>
            </a:r>
            <a:endParaRPr b="1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8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/>
          </p:nvPr>
        </p:nvSpPr>
        <p:spPr>
          <a:xfrm>
            <a:off x="190164" y="0"/>
            <a:ext cx="7558989" cy="10828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ndara" panose="020E0502030303020204" pitchFamily="34" charset="0"/>
              </a:rPr>
              <a:t>STRATEGIES UTILIZED</a:t>
            </a:r>
            <a:endParaRPr b="1" dirty="0">
              <a:latin typeface="Candara" panose="020E0502030303020204" pitchFamily="34" charset="0"/>
            </a:endParaRPr>
          </a:p>
        </p:txBody>
      </p:sp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190163" y="1181528"/>
            <a:ext cx="6497355" cy="37865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" sz="2800" b="1" dirty="0">
              <a:latin typeface="Candara" panose="020E0502030303020204" pitchFamily="34" charset="0"/>
            </a:endParaRPr>
          </a:p>
          <a:p>
            <a:pPr marL="514350" lvl="0" indent="-514350" algn="l" rtl="0"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" sz="2800" b="1" dirty="0">
                <a:latin typeface="Candara" panose="020E0502030303020204" pitchFamily="34" charset="0"/>
              </a:rPr>
              <a:t>Increased viral load monitoring</a:t>
            </a:r>
          </a:p>
          <a:p>
            <a:pPr marL="514350" lvl="0" indent="-514350" algn="l" rtl="0"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2800" b="1" dirty="0">
                <a:latin typeface="Candara" panose="020E0502030303020204" pitchFamily="34" charset="0"/>
              </a:rPr>
              <a:t>Increased testing opportunities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pic>
        <p:nvPicPr>
          <p:cNvPr id="7" name="Google Shape;689;p47">
            <a:extLst>
              <a:ext uri="{FF2B5EF4-FFF2-40B4-BE49-F238E27FC236}">
                <a16:creationId xmlns:a16="http://schemas.microsoft.com/office/drawing/2014/main" id="{5F52F246-9D8F-43EA-A31A-DB317E20FB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285" y="1323075"/>
            <a:ext cx="2840226" cy="3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6"/>
          <p:cNvGrpSpPr/>
          <p:nvPr/>
        </p:nvGrpSpPr>
        <p:grpSpPr>
          <a:xfrm>
            <a:off x="7344004" y="2553112"/>
            <a:ext cx="1724698" cy="2638539"/>
            <a:chOff x="6016688" y="1238675"/>
            <a:chExt cx="2840226" cy="3645025"/>
          </a:xfrm>
        </p:grpSpPr>
        <p:pic>
          <p:nvPicPr>
            <p:cNvPr id="222" name="Google Shape;2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166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34036" y="1833429"/>
              <a:ext cx="253619" cy="17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6"/>
          <p:cNvSpPr txBox="1">
            <a:spLocks noGrp="1"/>
          </p:cNvSpPr>
          <p:nvPr>
            <p:ph type="ctrTitle" idx="4294967295"/>
          </p:nvPr>
        </p:nvSpPr>
        <p:spPr>
          <a:xfrm>
            <a:off x="697308" y="-192783"/>
            <a:ext cx="7539926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ndara" panose="020E0502030303020204" pitchFamily="34" charset="0"/>
              </a:rPr>
              <a:t>PDSA STRATEGIES &amp; STEPS</a:t>
            </a:r>
            <a:endParaRPr sz="4800" b="1" dirty="0">
              <a:latin typeface="Candara" panose="020E0502030303020204" pitchFamily="34" charset="0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4294967295"/>
          </p:nvPr>
        </p:nvSpPr>
        <p:spPr>
          <a:xfrm>
            <a:off x="160020" y="649503"/>
            <a:ext cx="7813859" cy="38444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400" b="1" dirty="0"/>
              <a:t>A. VIRAL LOAD REGISTER</a:t>
            </a:r>
          </a:p>
          <a:p>
            <a:pPr indent="-457200">
              <a:spcAft>
                <a:spcPts val="800"/>
              </a:spcAft>
              <a:buSzPct val="95000"/>
              <a:buFont typeface="+mj-lt"/>
              <a:buAutoNum type="arabicPeriod"/>
            </a:pPr>
            <a:r>
              <a:rPr lang="en-US" sz="2000" dirty="0"/>
              <a:t>Generate list of clients on ARV due VL in the month. </a:t>
            </a:r>
          </a:p>
          <a:p>
            <a:pPr indent="-457200">
              <a:spcAft>
                <a:spcPts val="800"/>
              </a:spcAft>
              <a:buSzPct val="95000"/>
              <a:buFont typeface="+mj-lt"/>
              <a:buAutoNum type="arabicPeriod"/>
            </a:pPr>
            <a:r>
              <a:rPr lang="en-US" sz="2000" dirty="0"/>
              <a:t>Sort list by next appointment. </a:t>
            </a:r>
            <a:r>
              <a:rPr lang="en-US" sz="1800" dirty="0"/>
              <a:t>For those without appointments, schedule appointments for them to come in</a:t>
            </a:r>
          </a:p>
          <a:p>
            <a:pPr indent="-457200">
              <a:spcAft>
                <a:spcPts val="800"/>
              </a:spcAft>
              <a:buSzPct val="95000"/>
              <a:buFont typeface="+mj-lt"/>
              <a:buAutoNum type="arabicPeriod"/>
            </a:pPr>
            <a:r>
              <a:rPr lang="en-US" sz="2000" dirty="0"/>
              <a:t>Assign team member to make calls, communicate the </a:t>
            </a:r>
            <a:r>
              <a:rPr lang="en-US" sz="2000" b="1" dirty="0"/>
              <a:t>Schedule for Sampling</a:t>
            </a:r>
            <a:r>
              <a:rPr lang="en-US" sz="2000" dirty="0"/>
              <a:t> and confirm appointments.</a:t>
            </a:r>
          </a:p>
          <a:p>
            <a:pPr indent="-457200">
              <a:spcAft>
                <a:spcPts val="800"/>
              </a:spcAft>
              <a:buSzPct val="95000"/>
              <a:buFont typeface="+mj-lt"/>
              <a:buAutoNum type="arabicPeriod"/>
            </a:pPr>
            <a:r>
              <a:rPr lang="en-US" sz="2000" dirty="0"/>
              <a:t>Assign </a:t>
            </a:r>
            <a:r>
              <a:rPr lang="en-US" sz="2000" b="1" dirty="0"/>
              <a:t>VIRAL LOAD MONITOR </a:t>
            </a:r>
            <a:r>
              <a:rPr lang="en-US" sz="2000" dirty="0"/>
              <a:t>to ensure weekly update and monitoring of the list, ensuring clients come in on schedule, or soonest thereafter. </a:t>
            </a:r>
            <a:endParaRPr dirty="0"/>
          </a:p>
        </p:txBody>
      </p:sp>
      <p:sp>
        <p:nvSpPr>
          <p:cNvPr id="230" name="Google Shape;230;p2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1478</TotalTime>
  <Words>908</Words>
  <Application>Microsoft Office PowerPoint</Application>
  <PresentationFormat>On-screen Show (16:9)</PresentationFormat>
  <Paragraphs>178</Paragraphs>
  <Slides>18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Bebas Neue</vt:lpstr>
      <vt:lpstr>Calibri</vt:lpstr>
      <vt:lpstr>Candara</vt:lpstr>
      <vt:lpstr>IBM Plex Sans Condensed</vt:lpstr>
      <vt:lpstr>Arial</vt:lpstr>
      <vt:lpstr>Wingdings</vt:lpstr>
      <vt:lpstr>Flavius template</vt:lpstr>
      <vt:lpstr>WRHA COACH’S PRESENTATION</vt:lpstr>
      <vt:lpstr>PRESENTATION OUTLINE</vt:lpstr>
      <vt:lpstr>HIGHEST VIRAL LOAD UPTAKE – 2 SITES</vt:lpstr>
      <vt:lpstr>VIRAL LOAD UPTAKE</vt:lpstr>
      <vt:lpstr>PowerPoint Presentation</vt:lpstr>
      <vt:lpstr>PowerPoint Presentation</vt:lpstr>
      <vt:lpstr>PDSA  TESTED</vt:lpstr>
      <vt:lpstr>STRATEGIES UTILIZED</vt:lpstr>
      <vt:lpstr>PDSA STRATEGIES &amp; STEPS</vt:lpstr>
      <vt:lpstr>PDSA STRATEGIES &amp; STEPS</vt:lpstr>
      <vt:lpstr>CRITICAL PRINCIPLES</vt:lpstr>
      <vt:lpstr>VL DUE-TO-DONE CYCLE</vt:lpstr>
      <vt:lpstr>WHAT CAN WE LEARN?</vt:lpstr>
      <vt:lpstr>Challenges &amp; Considerations</vt:lpstr>
      <vt:lpstr>THINGS TO CONSIDER</vt:lpstr>
      <vt:lpstr>SUMMARY</vt:lpstr>
      <vt:lpstr>ROADMAP TO PDSA IMPLEMENTATION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WRHA COACHES PRESENTATION</dc:title>
  <dc:creator>SI Unit</dc:creator>
  <cp:lastModifiedBy>Georgia Simmonds</cp:lastModifiedBy>
  <cp:revision>88</cp:revision>
  <dcterms:modified xsi:type="dcterms:W3CDTF">2022-02-14T13:57:52Z</dcterms:modified>
</cp:coreProperties>
</file>