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9" r:id="rId4"/>
    <p:sldId id="270" r:id="rId5"/>
    <p:sldId id="264" r:id="rId6"/>
    <p:sldId id="271" r:id="rId7"/>
    <p:sldId id="272" r:id="rId8"/>
    <p:sldId id="273" r:id="rId9"/>
    <p:sldId id="258" r:id="rId10"/>
    <p:sldId id="259" r:id="rId11"/>
    <p:sldId id="261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C.H.A.R.E.S Cascade</a:t>
            </a:r>
          </a:p>
          <a:p>
            <a:pPr>
              <a:defRPr/>
            </a:pPr>
            <a:r>
              <a:rPr lang="en-US"/>
              <a:t>(December 14 2021)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C.H.A.R.E.S Cascade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PLHIV on Register</c:v>
                </c:pt>
                <c:pt idx="1">
                  <c:v>Retained in Care</c:v>
                </c:pt>
                <c:pt idx="2">
                  <c:v>Retained on ART</c:v>
                </c:pt>
                <c:pt idx="3">
                  <c:v>VL Uptake</c:v>
                </c:pt>
                <c:pt idx="4">
                  <c:v>VL Suppression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1392</c:v>
                </c:pt>
                <c:pt idx="1">
                  <c:v>1239</c:v>
                </c:pt>
                <c:pt idx="2">
                  <c:v>1215</c:v>
                </c:pt>
                <c:pt idx="3">
                  <c:v>1184</c:v>
                </c:pt>
                <c:pt idx="4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D-41DB-94DE-B78BF6D8A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72416"/>
        <c:axId val="182973952"/>
      </c:barChart>
      <c:catAx>
        <c:axId val="1829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2973952"/>
        <c:crosses val="autoZero"/>
        <c:auto val="1"/>
        <c:lblAlgn val="ctr"/>
        <c:lblOffset val="100"/>
        <c:noMultiLvlLbl val="0"/>
      </c:catAx>
      <c:valAx>
        <c:axId val="18297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97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757DF-9DDB-49E2-B569-7AF33603F0A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7CD8E2DE-2418-4657-B0CF-66023A686347}">
      <dgm:prSet phldrT="[Text]" custT="1"/>
      <dgm:spPr/>
      <dgm:t>
        <a:bodyPr/>
        <a:lstStyle/>
        <a:p>
          <a:r>
            <a:rPr lang="en-US" sz="1600" dirty="0"/>
            <a:t>VL eligibility list generated by M&amp;E officer last week of month</a:t>
          </a:r>
        </a:p>
      </dgm:t>
    </dgm:pt>
    <dgm:pt modelId="{1EBE5F8C-EF89-4401-B655-FE2519408590}" type="parTrans" cxnId="{ACB27A06-CE44-4AA0-BEE7-D558C4125D2A}">
      <dgm:prSet/>
      <dgm:spPr/>
      <dgm:t>
        <a:bodyPr/>
        <a:lstStyle/>
        <a:p>
          <a:endParaRPr lang="en-US"/>
        </a:p>
      </dgm:t>
    </dgm:pt>
    <dgm:pt modelId="{7556C18B-346D-4D8A-9107-775FFEF34A66}" type="sibTrans" cxnId="{ACB27A06-CE44-4AA0-BEE7-D558C4125D2A}">
      <dgm:prSet/>
      <dgm:spPr/>
      <dgm:t>
        <a:bodyPr/>
        <a:lstStyle/>
        <a:p>
          <a:endParaRPr lang="en-US"/>
        </a:p>
      </dgm:t>
    </dgm:pt>
    <dgm:pt modelId="{6C62E46F-643C-449D-95D5-625F7A0BF1FC}">
      <dgm:prSet phldrT="[Text]" custT="1"/>
      <dgm:spPr/>
      <dgm:t>
        <a:bodyPr/>
        <a:lstStyle/>
        <a:p>
          <a:r>
            <a:rPr lang="en-US" sz="1600" baseline="0" dirty="0"/>
            <a:t>Patients called &amp; scheduled for 1</a:t>
          </a:r>
          <a:r>
            <a:rPr lang="en-US" sz="1600" baseline="30000" dirty="0"/>
            <a:t>st</a:t>
          </a:r>
          <a:r>
            <a:rPr lang="en-US" sz="1600" baseline="0" dirty="0"/>
            <a:t> two weeks of month</a:t>
          </a:r>
          <a:endParaRPr lang="en-US" sz="1600" dirty="0"/>
        </a:p>
      </dgm:t>
    </dgm:pt>
    <dgm:pt modelId="{AD788479-4454-4A23-AAF2-44BA47AF2B8E}" type="parTrans" cxnId="{CACC41D1-6D18-4642-87B8-AF58716662E4}">
      <dgm:prSet/>
      <dgm:spPr/>
      <dgm:t>
        <a:bodyPr/>
        <a:lstStyle/>
        <a:p>
          <a:endParaRPr lang="en-US"/>
        </a:p>
      </dgm:t>
    </dgm:pt>
    <dgm:pt modelId="{5FCAD267-54F4-4A85-A7C5-9DDEA981DEB4}" type="sibTrans" cxnId="{CACC41D1-6D18-4642-87B8-AF58716662E4}">
      <dgm:prSet/>
      <dgm:spPr/>
      <dgm:t>
        <a:bodyPr/>
        <a:lstStyle/>
        <a:p>
          <a:endParaRPr lang="en-US"/>
        </a:p>
      </dgm:t>
    </dgm:pt>
    <dgm:pt modelId="{632F5301-3E2C-4C2C-9384-487F5760F1AC}">
      <dgm:prSet phldrT="[Text]" custT="1"/>
      <dgm:spPr/>
      <dgm:t>
        <a:bodyPr/>
        <a:lstStyle/>
        <a:p>
          <a:r>
            <a:rPr lang="en-US" sz="1600" dirty="0"/>
            <a:t>Reminder</a:t>
          </a:r>
          <a:r>
            <a:rPr lang="en-US" sz="1600" baseline="0" dirty="0"/>
            <a:t> calls done day prior to appointment </a:t>
          </a:r>
          <a:endParaRPr lang="en-US" sz="1600" dirty="0"/>
        </a:p>
      </dgm:t>
    </dgm:pt>
    <dgm:pt modelId="{24723027-5A83-4A0A-9ACB-BF4E4A0DBA4C}" type="parTrans" cxnId="{50613ABD-117E-4757-A1BC-FEC45C2C71AE}">
      <dgm:prSet/>
      <dgm:spPr/>
      <dgm:t>
        <a:bodyPr/>
        <a:lstStyle/>
        <a:p>
          <a:endParaRPr lang="en-US"/>
        </a:p>
      </dgm:t>
    </dgm:pt>
    <dgm:pt modelId="{33A55031-C0EE-405A-A6B0-9C77CBCE00AA}" type="sibTrans" cxnId="{50613ABD-117E-4757-A1BC-FEC45C2C71AE}">
      <dgm:prSet/>
      <dgm:spPr/>
      <dgm:t>
        <a:bodyPr/>
        <a:lstStyle/>
        <a:p>
          <a:endParaRPr lang="en-US"/>
        </a:p>
      </dgm:t>
    </dgm:pt>
    <dgm:pt modelId="{AA37670C-A604-4F88-B9A8-BDC0BDB7021D}">
      <dgm:prSet custT="1"/>
      <dgm:spPr/>
      <dgm:t>
        <a:bodyPr/>
        <a:lstStyle/>
        <a:p>
          <a:r>
            <a:rPr lang="en-US" sz="1600" dirty="0"/>
            <a:t>Cleaned</a:t>
          </a:r>
          <a:r>
            <a:rPr lang="en-US" sz="1600" baseline="0" dirty="0"/>
            <a:t> list provided to VL monitor</a:t>
          </a:r>
          <a:endParaRPr lang="en-US" sz="1600" dirty="0"/>
        </a:p>
      </dgm:t>
    </dgm:pt>
    <dgm:pt modelId="{05AA328F-82FD-4699-82D2-CA8B5C9A5FD9}" type="parTrans" cxnId="{D66857AE-F668-4237-8BDC-B3DDC86CAEF0}">
      <dgm:prSet/>
      <dgm:spPr/>
      <dgm:t>
        <a:bodyPr/>
        <a:lstStyle/>
        <a:p>
          <a:endParaRPr lang="en-US"/>
        </a:p>
      </dgm:t>
    </dgm:pt>
    <dgm:pt modelId="{AA4B0BF8-C6F5-4DFE-88C6-741ECAA02A92}" type="sibTrans" cxnId="{D66857AE-F668-4237-8BDC-B3DDC86CAEF0}">
      <dgm:prSet/>
      <dgm:spPr/>
      <dgm:t>
        <a:bodyPr/>
        <a:lstStyle/>
        <a:p>
          <a:endParaRPr lang="en-US"/>
        </a:p>
      </dgm:t>
    </dgm:pt>
    <dgm:pt modelId="{ED236A26-6DCA-484B-AB2D-99B3D65035DA}">
      <dgm:prSet custT="1"/>
      <dgm:spPr/>
      <dgm:t>
        <a:bodyPr/>
        <a:lstStyle/>
        <a:p>
          <a:r>
            <a:rPr lang="en-US" sz="1600" dirty="0"/>
            <a:t>When VL done, recorded on log form</a:t>
          </a:r>
        </a:p>
      </dgm:t>
    </dgm:pt>
    <dgm:pt modelId="{9CC6761A-1052-49F9-B7A6-49E30B556FA5}" type="parTrans" cxnId="{7E14D355-7D50-425E-9367-F264B8BA9545}">
      <dgm:prSet/>
      <dgm:spPr/>
      <dgm:t>
        <a:bodyPr/>
        <a:lstStyle/>
        <a:p>
          <a:endParaRPr lang="en-US"/>
        </a:p>
      </dgm:t>
    </dgm:pt>
    <dgm:pt modelId="{76F6242F-350B-475E-B2C3-69A82A3E5EB5}" type="sibTrans" cxnId="{7E14D355-7D50-425E-9367-F264B8BA9545}">
      <dgm:prSet/>
      <dgm:spPr/>
      <dgm:t>
        <a:bodyPr/>
        <a:lstStyle/>
        <a:p>
          <a:endParaRPr lang="en-US"/>
        </a:p>
      </dgm:t>
    </dgm:pt>
    <dgm:pt modelId="{D3FC41E8-0AEC-481A-A39C-2E30E97C1649}">
      <dgm:prSet custT="1"/>
      <dgm:spPr/>
      <dgm:t>
        <a:bodyPr/>
        <a:lstStyle/>
        <a:p>
          <a:r>
            <a:rPr lang="en-US" sz="1600" dirty="0"/>
            <a:t>If missed, rescheduled to last two weeks of the month</a:t>
          </a:r>
        </a:p>
      </dgm:t>
    </dgm:pt>
    <dgm:pt modelId="{1FEC2316-83D8-42E3-946A-BA9D80DDF160}" type="parTrans" cxnId="{C490D235-D18D-46F6-9E1B-D7DAF0D40A88}">
      <dgm:prSet/>
      <dgm:spPr/>
      <dgm:t>
        <a:bodyPr/>
        <a:lstStyle/>
        <a:p>
          <a:endParaRPr lang="en-US"/>
        </a:p>
      </dgm:t>
    </dgm:pt>
    <dgm:pt modelId="{04DDAC55-3F19-4062-9111-9D54AA61CB39}" type="sibTrans" cxnId="{C490D235-D18D-46F6-9E1B-D7DAF0D40A88}">
      <dgm:prSet/>
      <dgm:spPr/>
      <dgm:t>
        <a:bodyPr/>
        <a:lstStyle/>
        <a:p>
          <a:endParaRPr lang="en-US"/>
        </a:p>
      </dgm:t>
    </dgm:pt>
    <dgm:pt modelId="{3E629A3A-E69A-4B7B-B300-3A4F81FEE77B}">
      <dgm:prSet custT="1"/>
      <dgm:spPr/>
      <dgm:t>
        <a:bodyPr/>
        <a:lstStyle/>
        <a:p>
          <a:r>
            <a:rPr lang="en-US" sz="1600" dirty="0"/>
            <a:t>At end of month VL monitor provided M&amp; E officer with updated list</a:t>
          </a:r>
        </a:p>
      </dgm:t>
    </dgm:pt>
    <dgm:pt modelId="{8D7F6C51-190F-443E-A5FA-00343F04B329}" type="parTrans" cxnId="{17BC9EA0-7DF9-494A-A1C4-C728DAC14E19}">
      <dgm:prSet/>
      <dgm:spPr/>
      <dgm:t>
        <a:bodyPr/>
        <a:lstStyle/>
        <a:p>
          <a:endParaRPr lang="en-US"/>
        </a:p>
      </dgm:t>
    </dgm:pt>
    <dgm:pt modelId="{F363E1B3-30B5-4391-903F-6367CEF65B09}" type="sibTrans" cxnId="{17BC9EA0-7DF9-494A-A1C4-C728DAC14E19}">
      <dgm:prSet/>
      <dgm:spPr/>
      <dgm:t>
        <a:bodyPr/>
        <a:lstStyle/>
        <a:p>
          <a:endParaRPr lang="en-US"/>
        </a:p>
      </dgm:t>
    </dgm:pt>
    <dgm:pt modelId="{4A3F854B-4124-4582-AFEC-216C54FF8D2E}" type="pres">
      <dgm:prSet presAssocID="{BE3757DF-9DDB-49E2-B569-7AF33603F0A9}" presName="diagram" presStyleCnt="0">
        <dgm:presLayoutVars>
          <dgm:dir/>
          <dgm:resizeHandles val="exact"/>
        </dgm:presLayoutVars>
      </dgm:prSet>
      <dgm:spPr/>
    </dgm:pt>
    <dgm:pt modelId="{4772D994-B18F-418B-B892-25F5A1373CF7}" type="pres">
      <dgm:prSet presAssocID="{7CD8E2DE-2418-4657-B0CF-66023A686347}" presName="node" presStyleLbl="node1" presStyleIdx="0" presStyleCnt="7" custScaleX="122908" custScaleY="156262" custLinFactX="-54827" custLinFactNeighborX="-100000" custLinFactNeighborY="-32415">
        <dgm:presLayoutVars>
          <dgm:bulletEnabled val="1"/>
        </dgm:presLayoutVars>
      </dgm:prSet>
      <dgm:spPr/>
    </dgm:pt>
    <dgm:pt modelId="{F3C9F0B7-BBA4-43AE-AAD7-00FAED155321}" type="pres">
      <dgm:prSet presAssocID="{7556C18B-346D-4D8A-9107-775FFEF34A66}" presName="sibTrans" presStyleLbl="sibTrans2D1" presStyleIdx="0" presStyleCnt="6" custScaleX="119896" custLinFactNeighborX="13727" custLinFactNeighborY="11640"/>
      <dgm:spPr/>
    </dgm:pt>
    <dgm:pt modelId="{4B54E8A4-1332-4A1C-9FD0-4851325699FC}" type="pres">
      <dgm:prSet presAssocID="{7556C18B-346D-4D8A-9107-775FFEF34A66}" presName="connectorText" presStyleLbl="sibTrans2D1" presStyleIdx="0" presStyleCnt="6"/>
      <dgm:spPr/>
    </dgm:pt>
    <dgm:pt modelId="{38FD3F29-6CAA-425D-AF44-3ECAAEFE797F}" type="pres">
      <dgm:prSet presAssocID="{AA37670C-A604-4F88-B9A8-BDC0BDB7021D}" presName="node" presStyleLbl="node1" presStyleIdx="1" presStyleCnt="7" custScaleX="92879" custScaleY="111422" custLinFactX="-51393" custLinFactNeighborX="-100000" custLinFactNeighborY="-27112">
        <dgm:presLayoutVars>
          <dgm:bulletEnabled val="1"/>
        </dgm:presLayoutVars>
      </dgm:prSet>
      <dgm:spPr/>
    </dgm:pt>
    <dgm:pt modelId="{6B152304-3C90-4705-840F-4F1782A043E4}" type="pres">
      <dgm:prSet presAssocID="{AA4B0BF8-C6F5-4DFE-88C6-741ECAA02A92}" presName="sibTrans" presStyleLbl="sibTrans2D1" presStyleIdx="1" presStyleCnt="6" custScaleX="152751" custLinFactNeighborX="1266" custLinFactNeighborY="25233"/>
      <dgm:spPr/>
    </dgm:pt>
    <dgm:pt modelId="{CADF7256-C43D-436F-B6FF-E9D121EE56E6}" type="pres">
      <dgm:prSet presAssocID="{AA4B0BF8-C6F5-4DFE-88C6-741ECAA02A92}" presName="connectorText" presStyleLbl="sibTrans2D1" presStyleIdx="1" presStyleCnt="6"/>
      <dgm:spPr/>
    </dgm:pt>
    <dgm:pt modelId="{97B5B4E9-6A21-4675-940C-7E8B7169FB50}" type="pres">
      <dgm:prSet presAssocID="{6C62E46F-643C-449D-95D5-625F7A0BF1FC}" presName="node" presStyleLbl="node1" presStyleIdx="2" presStyleCnt="7" custScaleX="131315" custScaleY="122640" custLinFactX="-45654" custLinFactNeighborX="-100000" custLinFactNeighborY="-21503">
        <dgm:presLayoutVars>
          <dgm:bulletEnabled val="1"/>
        </dgm:presLayoutVars>
      </dgm:prSet>
      <dgm:spPr/>
    </dgm:pt>
    <dgm:pt modelId="{815DD969-27B6-46F4-A3B4-2AA4C1131617}" type="pres">
      <dgm:prSet presAssocID="{5FCAD267-54F4-4A85-A7C5-9DDEA981DEB4}" presName="sibTrans" presStyleLbl="sibTrans2D1" presStyleIdx="2" presStyleCnt="6"/>
      <dgm:spPr/>
    </dgm:pt>
    <dgm:pt modelId="{47C120A2-7A5D-4467-ACE6-2E7F5C090118}" type="pres">
      <dgm:prSet presAssocID="{5FCAD267-54F4-4A85-A7C5-9DDEA981DEB4}" presName="connectorText" presStyleLbl="sibTrans2D1" presStyleIdx="2" presStyleCnt="6"/>
      <dgm:spPr/>
    </dgm:pt>
    <dgm:pt modelId="{E6952BD4-5952-4FB8-A93D-4C5545CE7A85}" type="pres">
      <dgm:prSet presAssocID="{632F5301-3E2C-4C2C-9384-487F5760F1AC}" presName="node" presStyleLbl="node1" presStyleIdx="3" presStyleCnt="7" custScaleX="107536" custScaleY="154619" custLinFactY="-100000" custLinFactNeighborX="-7445" custLinFactNeighborY="-158205">
        <dgm:presLayoutVars>
          <dgm:bulletEnabled val="1"/>
        </dgm:presLayoutVars>
      </dgm:prSet>
      <dgm:spPr/>
    </dgm:pt>
    <dgm:pt modelId="{7E1729DF-FC6D-4119-86A6-9235445C1FCF}" type="pres">
      <dgm:prSet presAssocID="{33A55031-C0EE-405A-A6B0-9C77CBCE00AA}" presName="sibTrans" presStyleLbl="sibTrans2D1" presStyleIdx="3" presStyleCnt="6"/>
      <dgm:spPr/>
    </dgm:pt>
    <dgm:pt modelId="{9D1DD128-8174-4180-921C-80E9BA2A729B}" type="pres">
      <dgm:prSet presAssocID="{33A55031-C0EE-405A-A6B0-9C77CBCE00AA}" presName="connectorText" presStyleLbl="sibTrans2D1" presStyleIdx="3" presStyleCnt="6"/>
      <dgm:spPr/>
    </dgm:pt>
    <dgm:pt modelId="{72319318-0BB6-4E82-856C-0B64F4A9E517}" type="pres">
      <dgm:prSet presAssocID="{ED236A26-6DCA-484B-AB2D-99B3D65035DA}" presName="node" presStyleLbl="node1" presStyleIdx="4" presStyleCnt="7" custScaleY="153730" custLinFactX="32555" custLinFactNeighborX="100000" custLinFactNeighborY="-23247">
        <dgm:presLayoutVars>
          <dgm:bulletEnabled val="1"/>
        </dgm:presLayoutVars>
      </dgm:prSet>
      <dgm:spPr/>
    </dgm:pt>
    <dgm:pt modelId="{346B69B0-8088-4DB6-ACA3-E39BFBCA07D2}" type="pres">
      <dgm:prSet presAssocID="{76F6242F-350B-475E-B2C3-69A82A3E5EB5}" presName="sibTrans" presStyleLbl="sibTrans2D1" presStyleIdx="4" presStyleCnt="6"/>
      <dgm:spPr/>
    </dgm:pt>
    <dgm:pt modelId="{58510B04-FAB9-454E-A254-66651F8064B4}" type="pres">
      <dgm:prSet presAssocID="{76F6242F-350B-475E-B2C3-69A82A3E5EB5}" presName="connectorText" presStyleLbl="sibTrans2D1" presStyleIdx="4" presStyleCnt="6"/>
      <dgm:spPr/>
    </dgm:pt>
    <dgm:pt modelId="{272D2080-1B5B-4F3F-9A40-51AE3C4B7EA9}" type="pres">
      <dgm:prSet presAssocID="{D3FC41E8-0AEC-481A-A39C-2E30E97C1649}" presName="node" presStyleLbl="node1" presStyleIdx="5" presStyleCnt="7" custScaleY="153730" custLinFactX="36545" custLinFactNeighborX="100000" custLinFactNeighborY="-23247">
        <dgm:presLayoutVars>
          <dgm:bulletEnabled val="1"/>
        </dgm:presLayoutVars>
      </dgm:prSet>
      <dgm:spPr/>
    </dgm:pt>
    <dgm:pt modelId="{6334D91F-C3CF-471B-9F49-12D93E733BF7}" type="pres">
      <dgm:prSet presAssocID="{04DDAC55-3F19-4062-9111-9D54AA61CB39}" presName="sibTrans" presStyleLbl="sibTrans2D1" presStyleIdx="5" presStyleCnt="6" custScaleX="110088" custLinFactNeighborX="20610" custLinFactNeighborY="-24445"/>
      <dgm:spPr/>
    </dgm:pt>
    <dgm:pt modelId="{279216BD-A32F-4E87-925B-6142961AE0DE}" type="pres">
      <dgm:prSet presAssocID="{04DDAC55-3F19-4062-9111-9D54AA61CB39}" presName="connectorText" presStyleLbl="sibTrans2D1" presStyleIdx="5" presStyleCnt="6"/>
      <dgm:spPr/>
    </dgm:pt>
    <dgm:pt modelId="{D50BD8EA-B858-4AB9-AD5D-0AE9B088CD50}" type="pres">
      <dgm:prSet presAssocID="{3E629A3A-E69A-4B7B-B300-3A4F81FEE77B}" presName="node" presStyleLbl="node1" presStyleIdx="6" presStyleCnt="7" custScaleX="137221" custScaleY="160498" custLinFactX="46368" custLinFactNeighborX="100000" custLinFactNeighborY="-19863">
        <dgm:presLayoutVars>
          <dgm:bulletEnabled val="1"/>
        </dgm:presLayoutVars>
      </dgm:prSet>
      <dgm:spPr/>
    </dgm:pt>
  </dgm:ptLst>
  <dgm:cxnLst>
    <dgm:cxn modelId="{16DC0602-A370-4D66-93CA-6800821D82C5}" type="presOf" srcId="{AA37670C-A604-4F88-B9A8-BDC0BDB7021D}" destId="{38FD3F29-6CAA-425D-AF44-3ECAAEFE797F}" srcOrd="0" destOrd="0" presId="urn:microsoft.com/office/officeart/2005/8/layout/process5"/>
    <dgm:cxn modelId="{ACB27A06-CE44-4AA0-BEE7-D558C4125D2A}" srcId="{BE3757DF-9DDB-49E2-B569-7AF33603F0A9}" destId="{7CD8E2DE-2418-4657-B0CF-66023A686347}" srcOrd="0" destOrd="0" parTransId="{1EBE5F8C-EF89-4401-B655-FE2519408590}" sibTransId="{7556C18B-346D-4D8A-9107-775FFEF34A66}"/>
    <dgm:cxn modelId="{BB81020C-BA4B-4AB4-8500-15EF33455FBE}" type="presOf" srcId="{76F6242F-350B-475E-B2C3-69A82A3E5EB5}" destId="{346B69B0-8088-4DB6-ACA3-E39BFBCA07D2}" srcOrd="0" destOrd="0" presId="urn:microsoft.com/office/officeart/2005/8/layout/process5"/>
    <dgm:cxn modelId="{2332860D-E679-44DC-BFD8-9578B10F724A}" type="presOf" srcId="{7556C18B-346D-4D8A-9107-775FFEF34A66}" destId="{4B54E8A4-1332-4A1C-9FD0-4851325699FC}" srcOrd="1" destOrd="0" presId="urn:microsoft.com/office/officeart/2005/8/layout/process5"/>
    <dgm:cxn modelId="{3147C513-C299-45D8-8928-F7DB42327483}" type="presOf" srcId="{D3FC41E8-0AEC-481A-A39C-2E30E97C1649}" destId="{272D2080-1B5B-4F3F-9A40-51AE3C4B7EA9}" srcOrd="0" destOrd="0" presId="urn:microsoft.com/office/officeart/2005/8/layout/process5"/>
    <dgm:cxn modelId="{63C01A24-4684-4914-8537-0C98B8365A41}" type="presOf" srcId="{04DDAC55-3F19-4062-9111-9D54AA61CB39}" destId="{279216BD-A32F-4E87-925B-6142961AE0DE}" srcOrd="1" destOrd="0" presId="urn:microsoft.com/office/officeart/2005/8/layout/process5"/>
    <dgm:cxn modelId="{8B507A2B-3C26-4DD5-840F-81929E7BA520}" type="presOf" srcId="{76F6242F-350B-475E-B2C3-69A82A3E5EB5}" destId="{58510B04-FAB9-454E-A254-66651F8064B4}" srcOrd="1" destOrd="0" presId="urn:microsoft.com/office/officeart/2005/8/layout/process5"/>
    <dgm:cxn modelId="{C490D235-D18D-46F6-9E1B-D7DAF0D40A88}" srcId="{BE3757DF-9DDB-49E2-B569-7AF33603F0A9}" destId="{D3FC41E8-0AEC-481A-A39C-2E30E97C1649}" srcOrd="5" destOrd="0" parTransId="{1FEC2316-83D8-42E3-946A-BA9D80DDF160}" sibTransId="{04DDAC55-3F19-4062-9111-9D54AA61CB39}"/>
    <dgm:cxn modelId="{20CF323F-AAFB-4A43-83D9-C3AEA255206E}" type="presOf" srcId="{33A55031-C0EE-405A-A6B0-9C77CBCE00AA}" destId="{7E1729DF-FC6D-4119-86A6-9235445C1FCF}" srcOrd="0" destOrd="0" presId="urn:microsoft.com/office/officeart/2005/8/layout/process5"/>
    <dgm:cxn modelId="{22C63640-87E1-4A9F-9F15-13BDC76FE0E5}" type="presOf" srcId="{6C62E46F-643C-449D-95D5-625F7A0BF1FC}" destId="{97B5B4E9-6A21-4675-940C-7E8B7169FB50}" srcOrd="0" destOrd="0" presId="urn:microsoft.com/office/officeart/2005/8/layout/process5"/>
    <dgm:cxn modelId="{4DF56868-8288-45D2-A71A-9B02A9B1ED34}" type="presOf" srcId="{AA4B0BF8-C6F5-4DFE-88C6-741ECAA02A92}" destId="{CADF7256-C43D-436F-B6FF-E9D121EE56E6}" srcOrd="1" destOrd="0" presId="urn:microsoft.com/office/officeart/2005/8/layout/process5"/>
    <dgm:cxn modelId="{08D6F168-27B9-40DA-8D4D-9C38EC561D13}" type="presOf" srcId="{5FCAD267-54F4-4A85-A7C5-9DDEA981DEB4}" destId="{815DD969-27B6-46F4-A3B4-2AA4C1131617}" srcOrd="0" destOrd="0" presId="urn:microsoft.com/office/officeart/2005/8/layout/process5"/>
    <dgm:cxn modelId="{31FD1B6F-65ED-4D04-99A1-378381562BB2}" type="presOf" srcId="{ED236A26-6DCA-484B-AB2D-99B3D65035DA}" destId="{72319318-0BB6-4E82-856C-0B64F4A9E517}" srcOrd="0" destOrd="0" presId="urn:microsoft.com/office/officeart/2005/8/layout/process5"/>
    <dgm:cxn modelId="{ACE81852-DEFA-43C9-B3B7-7BC748A7DE39}" type="presOf" srcId="{7556C18B-346D-4D8A-9107-775FFEF34A66}" destId="{F3C9F0B7-BBA4-43AE-AAD7-00FAED155321}" srcOrd="0" destOrd="0" presId="urn:microsoft.com/office/officeart/2005/8/layout/process5"/>
    <dgm:cxn modelId="{7E14D355-7D50-425E-9367-F264B8BA9545}" srcId="{BE3757DF-9DDB-49E2-B569-7AF33603F0A9}" destId="{ED236A26-6DCA-484B-AB2D-99B3D65035DA}" srcOrd="4" destOrd="0" parTransId="{9CC6761A-1052-49F9-B7A6-49E30B556FA5}" sibTransId="{76F6242F-350B-475E-B2C3-69A82A3E5EB5}"/>
    <dgm:cxn modelId="{17BC9EA0-7DF9-494A-A1C4-C728DAC14E19}" srcId="{BE3757DF-9DDB-49E2-B569-7AF33603F0A9}" destId="{3E629A3A-E69A-4B7B-B300-3A4F81FEE77B}" srcOrd="6" destOrd="0" parTransId="{8D7F6C51-190F-443E-A5FA-00343F04B329}" sibTransId="{F363E1B3-30B5-4391-903F-6367CEF65B09}"/>
    <dgm:cxn modelId="{D66857AE-F668-4237-8BDC-B3DDC86CAEF0}" srcId="{BE3757DF-9DDB-49E2-B569-7AF33603F0A9}" destId="{AA37670C-A604-4F88-B9A8-BDC0BDB7021D}" srcOrd="1" destOrd="0" parTransId="{05AA328F-82FD-4699-82D2-CA8B5C9A5FD9}" sibTransId="{AA4B0BF8-C6F5-4DFE-88C6-741ECAA02A92}"/>
    <dgm:cxn modelId="{CEC661B1-B0EE-4F6C-B1C3-4BF5B67045C1}" type="presOf" srcId="{BE3757DF-9DDB-49E2-B569-7AF33603F0A9}" destId="{4A3F854B-4124-4582-AFEC-216C54FF8D2E}" srcOrd="0" destOrd="0" presId="urn:microsoft.com/office/officeart/2005/8/layout/process5"/>
    <dgm:cxn modelId="{50613ABD-117E-4757-A1BC-FEC45C2C71AE}" srcId="{BE3757DF-9DDB-49E2-B569-7AF33603F0A9}" destId="{632F5301-3E2C-4C2C-9384-487F5760F1AC}" srcOrd="3" destOrd="0" parTransId="{24723027-5A83-4A0A-9ACB-BF4E4A0DBA4C}" sibTransId="{33A55031-C0EE-405A-A6B0-9C77CBCE00AA}"/>
    <dgm:cxn modelId="{CFBF06BE-08E0-4C7F-BCBB-A77EECBA4B6B}" type="presOf" srcId="{5FCAD267-54F4-4A85-A7C5-9DDEA981DEB4}" destId="{47C120A2-7A5D-4467-ACE6-2E7F5C090118}" srcOrd="1" destOrd="0" presId="urn:microsoft.com/office/officeart/2005/8/layout/process5"/>
    <dgm:cxn modelId="{49F7C9BF-EE14-408C-83A6-B2ED4FF83E46}" type="presOf" srcId="{632F5301-3E2C-4C2C-9384-487F5760F1AC}" destId="{E6952BD4-5952-4FB8-A93D-4C5545CE7A85}" srcOrd="0" destOrd="0" presId="urn:microsoft.com/office/officeart/2005/8/layout/process5"/>
    <dgm:cxn modelId="{ADFE9BC0-2011-4D82-A977-60C357412389}" type="presOf" srcId="{AA4B0BF8-C6F5-4DFE-88C6-741ECAA02A92}" destId="{6B152304-3C90-4705-840F-4F1782A043E4}" srcOrd="0" destOrd="0" presId="urn:microsoft.com/office/officeart/2005/8/layout/process5"/>
    <dgm:cxn modelId="{CACC41D1-6D18-4642-87B8-AF58716662E4}" srcId="{BE3757DF-9DDB-49E2-B569-7AF33603F0A9}" destId="{6C62E46F-643C-449D-95D5-625F7A0BF1FC}" srcOrd="2" destOrd="0" parTransId="{AD788479-4454-4A23-AAF2-44BA47AF2B8E}" sibTransId="{5FCAD267-54F4-4A85-A7C5-9DDEA981DEB4}"/>
    <dgm:cxn modelId="{F10D96D4-19D5-4CD4-A003-90D0ACEE9B84}" type="presOf" srcId="{7CD8E2DE-2418-4657-B0CF-66023A686347}" destId="{4772D994-B18F-418B-B892-25F5A1373CF7}" srcOrd="0" destOrd="0" presId="urn:microsoft.com/office/officeart/2005/8/layout/process5"/>
    <dgm:cxn modelId="{5A315EDE-5D7B-484A-83F9-B03B857CE22A}" type="presOf" srcId="{04DDAC55-3F19-4062-9111-9D54AA61CB39}" destId="{6334D91F-C3CF-471B-9F49-12D93E733BF7}" srcOrd="0" destOrd="0" presId="urn:microsoft.com/office/officeart/2005/8/layout/process5"/>
    <dgm:cxn modelId="{8EA3EFF0-AC1B-43B1-8DB4-D90F92AF768B}" type="presOf" srcId="{3E629A3A-E69A-4B7B-B300-3A4F81FEE77B}" destId="{D50BD8EA-B858-4AB9-AD5D-0AE9B088CD50}" srcOrd="0" destOrd="0" presId="urn:microsoft.com/office/officeart/2005/8/layout/process5"/>
    <dgm:cxn modelId="{B6B017F4-B236-4C0F-989A-B3A2DA11EA7C}" type="presOf" srcId="{33A55031-C0EE-405A-A6B0-9C77CBCE00AA}" destId="{9D1DD128-8174-4180-921C-80E9BA2A729B}" srcOrd="1" destOrd="0" presId="urn:microsoft.com/office/officeart/2005/8/layout/process5"/>
    <dgm:cxn modelId="{8B8DE80B-24FE-4FD2-887E-3E2BB2210886}" type="presParOf" srcId="{4A3F854B-4124-4582-AFEC-216C54FF8D2E}" destId="{4772D994-B18F-418B-B892-25F5A1373CF7}" srcOrd="0" destOrd="0" presId="urn:microsoft.com/office/officeart/2005/8/layout/process5"/>
    <dgm:cxn modelId="{66BA723A-EC87-4694-BB97-7F8AFCD797DA}" type="presParOf" srcId="{4A3F854B-4124-4582-AFEC-216C54FF8D2E}" destId="{F3C9F0B7-BBA4-43AE-AAD7-00FAED155321}" srcOrd="1" destOrd="0" presId="urn:microsoft.com/office/officeart/2005/8/layout/process5"/>
    <dgm:cxn modelId="{53423ED9-0054-451C-9702-3AD76A319ACC}" type="presParOf" srcId="{F3C9F0B7-BBA4-43AE-AAD7-00FAED155321}" destId="{4B54E8A4-1332-4A1C-9FD0-4851325699FC}" srcOrd="0" destOrd="0" presId="urn:microsoft.com/office/officeart/2005/8/layout/process5"/>
    <dgm:cxn modelId="{65A008ED-BF76-401F-B7A4-444542063152}" type="presParOf" srcId="{4A3F854B-4124-4582-AFEC-216C54FF8D2E}" destId="{38FD3F29-6CAA-425D-AF44-3ECAAEFE797F}" srcOrd="2" destOrd="0" presId="urn:microsoft.com/office/officeart/2005/8/layout/process5"/>
    <dgm:cxn modelId="{E5C86DA5-EFF5-4309-8EC7-78036C3A8248}" type="presParOf" srcId="{4A3F854B-4124-4582-AFEC-216C54FF8D2E}" destId="{6B152304-3C90-4705-840F-4F1782A043E4}" srcOrd="3" destOrd="0" presId="urn:microsoft.com/office/officeart/2005/8/layout/process5"/>
    <dgm:cxn modelId="{20BCE06E-9E66-40CB-9401-1E6FC4C4EA49}" type="presParOf" srcId="{6B152304-3C90-4705-840F-4F1782A043E4}" destId="{CADF7256-C43D-436F-B6FF-E9D121EE56E6}" srcOrd="0" destOrd="0" presId="urn:microsoft.com/office/officeart/2005/8/layout/process5"/>
    <dgm:cxn modelId="{8589B6E8-A0AC-423F-BB7B-4B74E5145A36}" type="presParOf" srcId="{4A3F854B-4124-4582-AFEC-216C54FF8D2E}" destId="{97B5B4E9-6A21-4675-940C-7E8B7169FB50}" srcOrd="4" destOrd="0" presId="urn:microsoft.com/office/officeart/2005/8/layout/process5"/>
    <dgm:cxn modelId="{472E0AAE-3E1A-4108-8EEC-7CA562B5A7D1}" type="presParOf" srcId="{4A3F854B-4124-4582-AFEC-216C54FF8D2E}" destId="{815DD969-27B6-46F4-A3B4-2AA4C1131617}" srcOrd="5" destOrd="0" presId="urn:microsoft.com/office/officeart/2005/8/layout/process5"/>
    <dgm:cxn modelId="{F329C21D-FADF-437D-AAFE-7D834CD7D1F2}" type="presParOf" srcId="{815DD969-27B6-46F4-A3B4-2AA4C1131617}" destId="{47C120A2-7A5D-4467-ACE6-2E7F5C090118}" srcOrd="0" destOrd="0" presId="urn:microsoft.com/office/officeart/2005/8/layout/process5"/>
    <dgm:cxn modelId="{8AFA011A-18E5-455A-89AA-1DCAE84F6845}" type="presParOf" srcId="{4A3F854B-4124-4582-AFEC-216C54FF8D2E}" destId="{E6952BD4-5952-4FB8-A93D-4C5545CE7A85}" srcOrd="6" destOrd="0" presId="urn:microsoft.com/office/officeart/2005/8/layout/process5"/>
    <dgm:cxn modelId="{D23F8E03-0847-405A-9F13-91B6A2820CE5}" type="presParOf" srcId="{4A3F854B-4124-4582-AFEC-216C54FF8D2E}" destId="{7E1729DF-FC6D-4119-86A6-9235445C1FCF}" srcOrd="7" destOrd="0" presId="urn:microsoft.com/office/officeart/2005/8/layout/process5"/>
    <dgm:cxn modelId="{9CEF7CCE-F522-4FB8-8975-C714B30CE9E1}" type="presParOf" srcId="{7E1729DF-FC6D-4119-86A6-9235445C1FCF}" destId="{9D1DD128-8174-4180-921C-80E9BA2A729B}" srcOrd="0" destOrd="0" presId="urn:microsoft.com/office/officeart/2005/8/layout/process5"/>
    <dgm:cxn modelId="{F200B4BF-932D-44F4-92FF-78648092D5A3}" type="presParOf" srcId="{4A3F854B-4124-4582-AFEC-216C54FF8D2E}" destId="{72319318-0BB6-4E82-856C-0B64F4A9E517}" srcOrd="8" destOrd="0" presId="urn:microsoft.com/office/officeart/2005/8/layout/process5"/>
    <dgm:cxn modelId="{F94557A3-3F95-4BD4-8432-F4417A3AC331}" type="presParOf" srcId="{4A3F854B-4124-4582-AFEC-216C54FF8D2E}" destId="{346B69B0-8088-4DB6-ACA3-E39BFBCA07D2}" srcOrd="9" destOrd="0" presId="urn:microsoft.com/office/officeart/2005/8/layout/process5"/>
    <dgm:cxn modelId="{690D3CA4-F34A-4B85-B0AD-4B9FB6F6C841}" type="presParOf" srcId="{346B69B0-8088-4DB6-ACA3-E39BFBCA07D2}" destId="{58510B04-FAB9-454E-A254-66651F8064B4}" srcOrd="0" destOrd="0" presId="urn:microsoft.com/office/officeart/2005/8/layout/process5"/>
    <dgm:cxn modelId="{69423E93-537E-46EE-A759-EEB2405CBCC7}" type="presParOf" srcId="{4A3F854B-4124-4582-AFEC-216C54FF8D2E}" destId="{272D2080-1B5B-4F3F-9A40-51AE3C4B7EA9}" srcOrd="10" destOrd="0" presId="urn:microsoft.com/office/officeart/2005/8/layout/process5"/>
    <dgm:cxn modelId="{5F630E7E-1454-4D71-A3BB-EC523823612E}" type="presParOf" srcId="{4A3F854B-4124-4582-AFEC-216C54FF8D2E}" destId="{6334D91F-C3CF-471B-9F49-12D93E733BF7}" srcOrd="11" destOrd="0" presId="urn:microsoft.com/office/officeart/2005/8/layout/process5"/>
    <dgm:cxn modelId="{50BBA4C1-051A-451E-98A3-D87B77EF812C}" type="presParOf" srcId="{6334D91F-C3CF-471B-9F49-12D93E733BF7}" destId="{279216BD-A32F-4E87-925B-6142961AE0DE}" srcOrd="0" destOrd="0" presId="urn:microsoft.com/office/officeart/2005/8/layout/process5"/>
    <dgm:cxn modelId="{64439A57-848D-4009-A6A9-725C7CC68477}" type="presParOf" srcId="{4A3F854B-4124-4582-AFEC-216C54FF8D2E}" destId="{D50BD8EA-B858-4AB9-AD5D-0AE9B088CD50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2D994-B18F-418B-B892-25F5A1373CF7}">
      <dsp:nvSpPr>
        <dsp:cNvPr id="0" name=""/>
        <dsp:cNvSpPr/>
      </dsp:nvSpPr>
      <dsp:spPr>
        <a:xfrm>
          <a:off x="0" y="304115"/>
          <a:ext cx="1790345" cy="1365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VL eligibility list generated by M&amp;E officer last week of month</a:t>
          </a:r>
        </a:p>
      </dsp:txBody>
      <dsp:txXfrm>
        <a:off x="40001" y="344116"/>
        <a:ext cx="1710343" cy="1285717"/>
      </dsp:txXfrm>
    </dsp:sp>
    <dsp:sp modelId="{F3C9F0B7-BBA4-43AE-AAD7-00FAED155321}">
      <dsp:nvSpPr>
        <dsp:cNvPr id="0" name=""/>
        <dsp:cNvSpPr/>
      </dsp:nvSpPr>
      <dsp:spPr>
        <a:xfrm rot="81455">
          <a:off x="1882506" y="874028"/>
          <a:ext cx="244122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82516" y="945410"/>
        <a:ext cx="170885" cy="216750"/>
      </dsp:txXfrm>
    </dsp:sp>
    <dsp:sp modelId="{38FD3F29-6CAA-425D-AF44-3ECAAEFE797F}">
      <dsp:nvSpPr>
        <dsp:cNvPr id="0" name=""/>
        <dsp:cNvSpPr/>
      </dsp:nvSpPr>
      <dsp:spPr>
        <a:xfrm>
          <a:off x="2174411" y="546412"/>
          <a:ext cx="1352926" cy="973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Cleaned</a:t>
          </a:r>
          <a:r>
            <a:rPr lang="en-US" sz="1600" kern="1200" baseline="0" dirty="0"/>
            <a:t> list provided to VL monitor</a:t>
          </a:r>
          <a:endParaRPr lang="en-US" sz="1600" kern="1200" dirty="0"/>
        </a:p>
      </dsp:txBody>
      <dsp:txXfrm>
        <a:off x="2202933" y="574934"/>
        <a:ext cx="1295882" cy="916776"/>
      </dsp:txXfrm>
    </dsp:sp>
    <dsp:sp modelId="{6B152304-3C90-4705-840F-4F1782A043E4}">
      <dsp:nvSpPr>
        <dsp:cNvPr id="0" name=""/>
        <dsp:cNvSpPr/>
      </dsp:nvSpPr>
      <dsp:spPr>
        <a:xfrm rot="73289">
          <a:off x="3585188" y="965165"/>
          <a:ext cx="539513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85200" y="1036260"/>
        <a:ext cx="431138" cy="216750"/>
      </dsp:txXfrm>
    </dsp:sp>
    <dsp:sp modelId="{97B5B4E9-6A21-4675-940C-7E8B7169FB50}">
      <dsp:nvSpPr>
        <dsp:cNvPr id="0" name=""/>
        <dsp:cNvSpPr/>
      </dsp:nvSpPr>
      <dsp:spPr>
        <a:xfrm>
          <a:off x="4193597" y="546412"/>
          <a:ext cx="1912806" cy="107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Patients called &amp; scheduled for 1</a:t>
          </a:r>
          <a:r>
            <a:rPr lang="en-US" sz="1600" kern="1200" baseline="30000" dirty="0"/>
            <a:t>st</a:t>
          </a:r>
          <a:r>
            <a:rPr lang="en-US" sz="1600" kern="1200" baseline="0" dirty="0"/>
            <a:t> two weeks of month</a:t>
          </a:r>
          <a:endParaRPr lang="en-US" sz="1600" kern="1200" dirty="0"/>
        </a:p>
      </dsp:txBody>
      <dsp:txXfrm>
        <a:off x="4224991" y="577806"/>
        <a:ext cx="1850018" cy="1009077"/>
      </dsp:txXfrm>
    </dsp:sp>
    <dsp:sp modelId="{815DD969-27B6-46F4-A3B4-2AA4C1131617}">
      <dsp:nvSpPr>
        <dsp:cNvPr id="0" name=""/>
        <dsp:cNvSpPr/>
      </dsp:nvSpPr>
      <dsp:spPr>
        <a:xfrm rot="21439949">
          <a:off x="6204572" y="847064"/>
          <a:ext cx="237060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04611" y="920969"/>
        <a:ext cx="165942" cy="216750"/>
      </dsp:txXfrm>
    </dsp:sp>
    <dsp:sp modelId="{E6952BD4-5952-4FB8-A93D-4C5545CE7A85}">
      <dsp:nvSpPr>
        <dsp:cNvPr id="0" name=""/>
        <dsp:cNvSpPr/>
      </dsp:nvSpPr>
      <dsp:spPr>
        <a:xfrm>
          <a:off x="6553204" y="304798"/>
          <a:ext cx="1566428" cy="135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Reminder</a:t>
          </a:r>
          <a:r>
            <a:rPr lang="en-US" sz="1600" kern="1200" baseline="0" dirty="0"/>
            <a:t> calls done day prior to appointment </a:t>
          </a:r>
          <a:endParaRPr lang="en-US" sz="1600" kern="1200" dirty="0"/>
        </a:p>
      </dsp:txBody>
      <dsp:txXfrm>
        <a:off x="6592784" y="344378"/>
        <a:ext cx="1487268" cy="1272199"/>
      </dsp:txXfrm>
    </dsp:sp>
    <dsp:sp modelId="{7E1729DF-FC6D-4119-86A6-9235445C1FCF}">
      <dsp:nvSpPr>
        <dsp:cNvPr id="0" name=""/>
        <dsp:cNvSpPr/>
      </dsp:nvSpPr>
      <dsp:spPr>
        <a:xfrm rot="5491863">
          <a:off x="7122038" y="1817963"/>
          <a:ext cx="374336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7202278" y="1811440"/>
        <a:ext cx="216750" cy="265961"/>
      </dsp:txXfrm>
    </dsp:sp>
    <dsp:sp modelId="{72319318-0BB6-4E82-856C-0B64F4A9E517}">
      <dsp:nvSpPr>
        <dsp:cNvPr id="0" name=""/>
        <dsp:cNvSpPr/>
      </dsp:nvSpPr>
      <dsp:spPr>
        <a:xfrm>
          <a:off x="6553204" y="2362200"/>
          <a:ext cx="1456655" cy="1343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When VL done, recorded on log form</a:t>
          </a:r>
        </a:p>
      </dsp:txBody>
      <dsp:txXfrm>
        <a:off x="6592556" y="2401552"/>
        <a:ext cx="1377951" cy="1264885"/>
      </dsp:txXfrm>
    </dsp:sp>
    <dsp:sp modelId="{346B69B0-8088-4DB6-ACA3-E39BFBCA07D2}">
      <dsp:nvSpPr>
        <dsp:cNvPr id="0" name=""/>
        <dsp:cNvSpPr/>
      </dsp:nvSpPr>
      <dsp:spPr>
        <a:xfrm rot="10800000">
          <a:off x="6159798" y="2853369"/>
          <a:ext cx="278007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6243200" y="2925619"/>
        <a:ext cx="194605" cy="216750"/>
      </dsp:txXfrm>
    </dsp:sp>
    <dsp:sp modelId="{272D2080-1B5B-4F3F-9A40-51AE3C4B7EA9}">
      <dsp:nvSpPr>
        <dsp:cNvPr id="0" name=""/>
        <dsp:cNvSpPr/>
      </dsp:nvSpPr>
      <dsp:spPr>
        <a:xfrm>
          <a:off x="4572007" y="2362200"/>
          <a:ext cx="1456655" cy="1343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missed, rescheduled to last two weeks of the month</a:t>
          </a:r>
        </a:p>
      </dsp:txBody>
      <dsp:txXfrm>
        <a:off x="4611359" y="2401552"/>
        <a:ext cx="1377951" cy="1264885"/>
      </dsp:txXfrm>
    </dsp:sp>
    <dsp:sp modelId="{6334D91F-C3CF-471B-9F49-12D93E733BF7}">
      <dsp:nvSpPr>
        <dsp:cNvPr id="0" name=""/>
        <dsp:cNvSpPr/>
      </dsp:nvSpPr>
      <dsp:spPr>
        <a:xfrm rot="10753090">
          <a:off x="4278583" y="2777910"/>
          <a:ext cx="256501" cy="36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355529" y="2849635"/>
        <a:ext cx="179551" cy="216750"/>
      </dsp:txXfrm>
    </dsp:sp>
    <dsp:sp modelId="{D50BD8EA-B858-4AB9-AD5D-0AE9B088CD50}">
      <dsp:nvSpPr>
        <dsp:cNvPr id="0" name=""/>
        <dsp:cNvSpPr/>
      </dsp:nvSpPr>
      <dsp:spPr>
        <a:xfrm>
          <a:off x="2133595" y="2362200"/>
          <a:ext cx="1998836" cy="140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 end of month VL monitor provided M&amp; E officer with updated list</a:t>
          </a:r>
        </a:p>
      </dsp:txBody>
      <dsp:txXfrm>
        <a:off x="2174680" y="2403285"/>
        <a:ext cx="1916666" cy="132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0.32407</cdr:x>
      <cdr:y>0.45458</cdr:y>
    </cdr:from>
    <cdr:to>
      <cdr:x>0.38889</cdr:x>
      <cdr:y>0.55559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20574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89%</a:t>
          </a:r>
        </a:p>
      </cdr:txBody>
    </cdr:sp>
  </cdr:relSizeAnchor>
  <cdr:relSizeAnchor xmlns:cdr="http://schemas.openxmlformats.org/drawingml/2006/chartDrawing">
    <cdr:from>
      <cdr:x>0.50926</cdr:x>
      <cdr:y>0.52192</cdr:y>
    </cdr:from>
    <cdr:to>
      <cdr:x>0.57407</cdr:x>
      <cdr:y>0.62294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0" y="23622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98%</a:t>
          </a:r>
        </a:p>
      </cdr:txBody>
    </cdr:sp>
  </cdr:relSizeAnchor>
  <cdr:relSizeAnchor xmlns:cdr="http://schemas.openxmlformats.org/drawingml/2006/chartDrawing">
    <cdr:from>
      <cdr:x>0.68519</cdr:x>
      <cdr:y>0.50509</cdr:y>
    </cdr:from>
    <cdr:to>
      <cdr:x>0.75</cdr:x>
      <cdr:y>0.62294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38800" y="2286000"/>
          <a:ext cx="53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97%</a:t>
          </a:r>
        </a:p>
      </cdr:txBody>
    </cdr:sp>
  </cdr:relSizeAnchor>
  <cdr:relSizeAnchor xmlns:cdr="http://schemas.openxmlformats.org/drawingml/2006/chartDrawing">
    <cdr:from>
      <cdr:x>0.86111</cdr:x>
      <cdr:y>0.48825</cdr:y>
    </cdr:from>
    <cdr:to>
      <cdr:x>0.92593</cdr:x>
      <cdr:y>0.6061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86600" y="2209800"/>
          <a:ext cx="53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94%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86ECE0-EF6F-44DE-AA59-C48BF8500F0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858357-4CAB-4F2E-9B2A-9729D1035E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6;p1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1000" y="228600"/>
            <a:ext cx="8458200" cy="64008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2630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Best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Utilization of staff to assist in taking bloods (doctors, peer navigator)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Expanded testing days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staff trained on centrifuge use ( 5 persons currently trained)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Provision of labs on medical field visits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Staff willingness/dedication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67649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Lessons Learnt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Staff own the project (staff buy in)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Multiple areas for contact information to be updated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Phlebotomist checks registration numbers on TSIS to reduce errors/rejection of samples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0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Steps taken to implement this VL uptake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Team members sensitized on changes in VL uptake process through pre-planning meetings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depth team meeting held with persons who would be integral to this process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Frequent reviews of the process held throughout the initial 3 month trial period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JM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JM"/>
          </a:p>
        </p:txBody>
      </p:sp>
      <p:pic>
        <p:nvPicPr>
          <p:cNvPr id="6" name="Picture 3" descr="IMG-20191129-WA0010.jpg"/>
          <p:cNvPicPr>
            <a:picLocks noChangeAspect="1"/>
          </p:cNvPicPr>
          <p:nvPr/>
        </p:nvPicPr>
        <p:blipFill>
          <a:blip r:embed="rId2">
            <a:lum bright="20000"/>
          </a:blip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4"/>
          <p:cNvSpPr>
            <a:spLocks/>
          </p:cNvSpPr>
          <p:nvPr/>
        </p:nvSpPr>
        <p:spPr bwMode="auto">
          <a:xfrm>
            <a:off x="1472784" y="389743"/>
            <a:ext cx="6161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JM" sz="6600" b="1"/>
              <a:t>TEAM CHARES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97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Cascade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6570980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263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Strategies utilized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Designated VL monitor for calling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 site centrifuge/lab refrigerator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Multiple lab personnel/staff doubling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Three major testing days (however daily testing facilitated)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Consistent and  continuous Monitoring &amp; Evaluation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Sensitization of staff to identify clients 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- prescription, 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- psychosocial visits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Medical Field visits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Continuous health literacy- VL monitor &amp; at point where bloods are done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Combined clinic and lab appointments </a:t>
            </a:r>
          </a:p>
        </p:txBody>
      </p:sp>
    </p:spTree>
    <p:extLst>
      <p:ext uri="{BB962C8B-B14F-4D97-AF65-F5344CB8AC3E}">
        <p14:creationId xmlns:p14="http://schemas.microsoft.com/office/powerpoint/2010/main" val="54098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Tools utilized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uptake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Monthly cleaned VL eligibility listing (TSIS2 Data and CHARES log form used to clean)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Viral Load Monitoring/Appointment Book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CHARES internal log form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CHARES appointment card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Notation made in docket by VL monitor (CHARES nurse)</a:t>
            </a:r>
          </a:p>
        </p:txBody>
      </p:sp>
    </p:spTree>
    <p:extLst>
      <p:ext uri="{BB962C8B-B14F-4D97-AF65-F5344CB8AC3E}">
        <p14:creationId xmlns:p14="http://schemas.microsoft.com/office/powerpoint/2010/main" val="97372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Example of Viral Load Appointment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28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Example of CHARES log 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5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Notation made in docket by VL monitor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5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Appointment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00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en-US" dirty="0"/>
              <a:t>Viral Load Uptake-process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292992"/>
              </p:ext>
            </p:extLst>
          </p:nvPr>
        </p:nvGraphicFramePr>
        <p:xfrm>
          <a:off x="3810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800" y="3962400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Clients who missed schedule for 1</a:t>
            </a:r>
            <a:r>
              <a:rPr lang="en-US" sz="1600" baseline="30000" dirty="0"/>
              <a:t>st</a:t>
            </a:r>
            <a:r>
              <a:rPr lang="en-US" sz="1600" dirty="0"/>
              <a:t> two weeks of upcoming month</a:t>
            </a:r>
          </a:p>
        </p:txBody>
      </p:sp>
      <p:sp>
        <p:nvSpPr>
          <p:cNvPr id="6" name="Left Arrow 5"/>
          <p:cNvSpPr/>
          <p:nvPr/>
        </p:nvSpPr>
        <p:spPr>
          <a:xfrm>
            <a:off x="2057400" y="4495800"/>
            <a:ext cx="457200" cy="228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2580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823</TotalTime>
  <Words>370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Times New Roman</vt:lpstr>
      <vt:lpstr>Horizon</vt:lpstr>
      <vt:lpstr>PowerPoint Presentation</vt:lpstr>
      <vt:lpstr>Cascade </vt:lpstr>
      <vt:lpstr>Strategies utilized </vt:lpstr>
      <vt:lpstr>Tools utilized In vl uptake process</vt:lpstr>
      <vt:lpstr>Example of Viral Load Appointment Tool</vt:lpstr>
      <vt:lpstr>Example of CHARES log form </vt:lpstr>
      <vt:lpstr>Notation made in docket by VL monitor </vt:lpstr>
      <vt:lpstr>Appointment card</vt:lpstr>
      <vt:lpstr>Viral Load Uptake-process </vt:lpstr>
      <vt:lpstr>Best Practices </vt:lpstr>
      <vt:lpstr>Lessons Learnt </vt:lpstr>
      <vt:lpstr>Steps taken to implement this VL uptake process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charesworker</dc:creator>
  <cp:lastModifiedBy>Georgia Simmonds</cp:lastModifiedBy>
  <cp:revision>24</cp:revision>
  <dcterms:created xsi:type="dcterms:W3CDTF">2022-02-07T16:55:24Z</dcterms:created>
  <dcterms:modified xsi:type="dcterms:W3CDTF">2022-02-08T17:32:56Z</dcterms:modified>
</cp:coreProperties>
</file>